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05" r:id="rId5"/>
    <p:sldId id="2606" r:id="rId6"/>
    <p:sldId id="2607" r:id="rId7"/>
    <p:sldId id="2608" r:id="rId8"/>
    <p:sldId id="2613" r:id="rId9"/>
    <p:sldId id="2612" r:id="rId10"/>
    <p:sldId id="2610" r:id="rId11"/>
    <p:sldId id="260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93" autoAdjust="0"/>
    <p:restoredTop sz="94694"/>
  </p:normalViewPr>
  <p:slideViewPr>
    <p:cSldViewPr snapToGrid="0" snapToObjects="1">
      <p:cViewPr varScale="1">
        <p:scale>
          <a:sx n="43" d="100"/>
          <a:sy n="43" d="100"/>
        </p:scale>
        <p:origin x="78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4A45-80E3-444A-80D4-72EF9C1632D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D54FB-1044-4D71-8D1E-0D78CD56C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D54FB-1044-4D71-8D1E-0D78CD56CA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1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id="{8F6435A9-1858-4993-994B-6A8CA472D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id="{53E41E08-D3D6-4A3F-AB65-62762345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2580" name="Slide Number Placeholder 3">
            <a:extLst>
              <a:ext uri="{FF2B5EF4-FFF2-40B4-BE49-F238E27FC236}">
                <a16:creationId xmlns:a16="http://schemas.microsoft.com/office/drawing/2014/main" id="{729859E5-EFEA-4925-AC03-1B4CD3437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3210EA6-3A94-4F05-8890-691EA9C0765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E8B-A916-3E47-83DF-ACD6B46BC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CB04A-DA8F-6642-9094-E4476A1D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524D0-CA07-6149-931C-D486E032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0C9F0-D707-4B4A-9B87-68AB1028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84CB-22FE-2C4B-B6A4-4B25FF00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C616-68EA-CC43-A66B-91E4BDE9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46486-8960-BA44-A826-BEB312B30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323F-5918-0144-96B6-0830A689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1CE1F-ACC4-0547-BD42-79C2F7AF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97E67-AE93-D34C-A8E6-83222E7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ADD9E-DD87-104E-80CC-3C2A174E4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BFE9F-B7E9-A54D-B32C-F98925AA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4EB3-5561-E741-8499-A3B40285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DB2C2-FD62-0248-ADD4-242A8179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F503A-64F0-2648-9E84-5487491F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B9EC-944F-0543-92A2-0300FE1A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FFE0-F926-4B4E-A327-D690FFB93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AB4E-20B9-5947-8EB2-709C333B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78762-1CCC-CE42-A15F-58FC9399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84D1A-1DB1-3147-9E6E-680C2F7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84A3-224A-5B49-B982-42306B25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EBB22-80DD-B646-AB99-822039EC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3B1A5-EA5A-614B-A2E8-33D6580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C0BF-5E29-A248-A084-495618AC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01ED-570E-3E40-98D0-0EB01BD6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D826-67D7-9B4B-930A-60A940FE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D75D-118F-8745-8455-C4B387E5F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B7391-3104-744A-BF4E-A7257B54E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8B0C4-6EFC-C84F-BD17-3A99FBB5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62F8-9D32-7C43-839A-595BB4BC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75133-773B-1043-B69D-196AA9E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E3D6-4350-2C4D-A0A9-3C3199A6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9582A-4F1E-304A-B12E-C2B10FF62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8E860-D89E-5D4C-BA6A-B5C8D6C1E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D4CD7-86EB-0B43-945F-CF763D22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0705A-2B81-E24D-92EA-B3615EDF0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5E588-B879-864E-8829-980A9A96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8D9DD-1E86-FA49-AE6C-E3F80775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B27FF-B67B-664A-9613-2D5A7BCB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8F18-EDC4-E34E-8BEC-496173FA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AC25-F917-F041-A13E-80439462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1A1D-F492-FD49-89B3-12604A3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4EB77-E48C-A749-A541-05325CB1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8F0E9-AEF2-3046-82D5-7085F47B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F3A88-AD38-BB43-87DF-012C4682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2783F-2946-BD4E-893B-BD5D5EEE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BA27-7DA3-A744-8729-DD223BA0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EFF7A-ADD0-5E4A-95A1-F0438D1B5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0A2BC-13B3-D743-8B0E-4C818739F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3E220-F71A-544B-B88F-AFDCD97D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05BF9-EAC2-2F45-82BB-D7D497B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4D561-817A-0E41-88CA-8265BD25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A8D4-3C48-D74A-932C-9A11379B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22A4D-411D-BE4A-8778-59EDC9595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AB986-DDF1-7B41-8702-8B56D8E24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B0E89-42DB-4D44-ADDC-266AD86D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AA294-5E03-2541-96E6-13FAB30A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74A93-5CDD-494A-BD90-3552B922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1623A-DE5F-884B-B7A9-4AE07A11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F9FE9-0B3A-9D42-BBAF-F19E2049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EA39-B2CA-AF49-A118-977A5F3D8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8B3F-B16E-BE4B-9234-0E17228BC76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DE88F-9975-504A-B0CE-AE718FC33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DAAA-5CBE-7545-B8FB-4FCC1DCE3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19B8D8B4-7D54-6C40-9D30-D00B73EF9EE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"/>
          </a:blip>
          <a:stretch>
            <a:fillRect/>
          </a:stretch>
        </p:blipFill>
        <p:spPr>
          <a:xfrm>
            <a:off x="2274733" y="0"/>
            <a:ext cx="793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CC41AD-3730-CD42-9316-F663DE3EC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12228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崔牧师的科学布道第5集</a:t>
            </a:r>
            <a:endParaRPr lang="en-US" sz="7200" b="1" dirty="0">
              <a:solidFill>
                <a:schemeClr val="bg1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D2130-AF88-6D46-ADDE-E00E56F5A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4122"/>
            <a:ext cx="9144000" cy="98470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基督徒必须放弃进化论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FB015F01-9A2B-324D-B0B4-4F68B1D10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9019" y="4291780"/>
            <a:ext cx="2053961" cy="20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可以从多个网站获得大量信息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33377"/>
            <a:ext cx="12191999" cy="4275325"/>
          </a:xfrm>
        </p:spPr>
        <p:txBody>
          <a:bodyPr>
            <a:noAutofit/>
          </a:bodyPr>
          <a:lstStyle/>
          <a:p>
            <a:r>
              <a:rPr lang="en-US" sz="4000" dirty="0" err="1"/>
              <a:t>以上所有内容都有几个网站</a:t>
            </a:r>
            <a:r>
              <a:rPr lang="en-US" sz="4000" dirty="0"/>
              <a:t>, 你可以找到成千上万篇文章的支持，例如Creation.com，AnswersInGenesis.org和icr.org。建议读者查阅这些网站了解详情。</a:t>
            </a:r>
          </a:p>
          <a:p>
            <a:r>
              <a:rPr lang="en-US" sz="4000" dirty="0"/>
              <a:t> “因 为 六 日 之 内 ， 耶 和 华 造 天 、 地 、 海 ， 和 其 中 的 万 物 ， 第 七 日 便 安 息 ， 所 以 耶 和 华 赐 福 与 安 息 日 ， 定 为 圣 日 。” </a:t>
            </a:r>
            <a:r>
              <a:rPr lang="en-US" sz="4000" dirty="0" err="1"/>
              <a:t>出埃及记</a:t>
            </a:r>
            <a:r>
              <a:rPr lang="en-US" sz="4000" dirty="0"/>
              <a:t> 20:11</a:t>
            </a:r>
          </a:p>
          <a:p>
            <a:r>
              <a:rPr lang="en-US" sz="4000" dirty="0"/>
              <a:t> </a:t>
            </a:r>
            <a:r>
              <a:rPr lang="en-US" sz="4000" dirty="0" err="1"/>
              <a:t>我们必须回归创造主和主耶稣基督一切荣耀</a:t>
            </a:r>
            <a:r>
              <a:rPr lang="en-US" sz="40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38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8">
            <a:extLst>
              <a:ext uri="{FF2B5EF4-FFF2-40B4-BE49-F238E27FC236}">
                <a16:creationId xmlns:a16="http://schemas.microsoft.com/office/drawing/2014/main" id="{5A3D353A-7348-4DBF-8B5A-A47C46285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6B1D4-7214-45E3-A20A-69A88719F6FB}"/>
              </a:ext>
            </a:extLst>
          </p:cNvPr>
          <p:cNvSpPr txBox="1">
            <a:spLocks noGrp="1"/>
          </p:cNvSpPr>
          <p:nvPr/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fld id="{DA90EEB4-49B7-4A08-A2FD-928A9BD50342}" type="datetime1">
              <a:rPr lang="en-US" sz="1400"/>
              <a:pPr eaLnBrk="1" hangingPunct="1">
                <a:defRPr/>
              </a:pPr>
              <a:t>10/6/2021</a:t>
            </a:fld>
            <a:endParaRPr lang="en-US" sz="1400"/>
          </a:p>
        </p:txBody>
      </p:sp>
      <p:sp>
        <p:nvSpPr>
          <p:cNvPr id="151556" name="Footer Placeholder 4">
            <a:extLst>
              <a:ext uri="{FF2B5EF4-FFF2-40B4-BE49-F238E27FC236}">
                <a16:creationId xmlns:a16="http://schemas.microsoft.com/office/drawing/2014/main" id="{0DC5702F-67A7-4B88-B9C7-EEA114754605}"/>
              </a:ext>
            </a:extLst>
          </p:cNvPr>
          <p:cNvSpPr txBox="1">
            <a:spLocks noGrp="1"/>
          </p:cNvSpPr>
          <p:nvPr/>
        </p:nvSpPr>
        <p:spPr bwMode="auto">
          <a:xfrm>
            <a:off x="5105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1557" name="Slide Number Placeholder 5">
            <a:extLst>
              <a:ext uri="{FF2B5EF4-FFF2-40B4-BE49-F238E27FC236}">
                <a16:creationId xmlns:a16="http://schemas.microsoft.com/office/drawing/2014/main" id="{5C1E0C4D-3DEC-4F4C-ACD4-86E3BDFA027B}"/>
              </a:ext>
            </a:extLst>
          </p:cNvPr>
          <p:cNvSpPr txBox="1">
            <a:spLocks noGrp="1"/>
          </p:cNvSpPr>
          <p:nvPr/>
        </p:nvSpPr>
        <p:spPr bwMode="auto">
          <a:xfrm>
            <a:off x="8534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0C577DF-7245-4687-A166-87EB227599B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1558" name="Rectangle 2">
            <a:extLst>
              <a:ext uri="{FF2B5EF4-FFF2-40B4-BE49-F238E27FC236}">
                <a16:creationId xmlns:a16="http://schemas.microsoft.com/office/drawing/2014/main" id="{A9EF4D42-BE9F-4338-A07A-D7EDEBE20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zh-CN" altLang="en-US">
                <a:ea typeface="SimSun" panose="02010600030101010101" pitchFamily="2" charset="-122"/>
              </a:rPr>
              <a:t> </a:t>
            </a:r>
            <a:endParaRPr lang="en-US" altLang="en-US" sz="4000">
              <a:solidFill>
                <a:srgbClr val="FFFF00"/>
              </a:solidFill>
            </a:endParaRPr>
          </a:p>
        </p:txBody>
      </p:sp>
      <p:sp>
        <p:nvSpPr>
          <p:cNvPr id="151559" name="Rectangle 3">
            <a:extLst>
              <a:ext uri="{FF2B5EF4-FFF2-40B4-BE49-F238E27FC236}">
                <a16:creationId xmlns:a16="http://schemas.microsoft.com/office/drawing/2014/main" id="{0AD8CCCE-C505-404A-8A31-447CFC88E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914400"/>
            <a:ext cx="9144000" cy="6019800"/>
          </a:xfrm>
        </p:spPr>
        <p:txBody>
          <a:bodyPr/>
          <a:lstStyle/>
          <a:p>
            <a:r>
              <a:rPr lang="en-US" altLang="en-US" sz="10000">
                <a:solidFill>
                  <a:srgbClr val="FFFF00"/>
                </a:solidFill>
              </a:rPr>
              <a:t>Gloria Deo</a:t>
            </a:r>
            <a:br>
              <a:rPr lang="en-US" altLang="en-US" sz="10000">
                <a:solidFill>
                  <a:srgbClr val="FFFF00"/>
                </a:solidFill>
              </a:rPr>
            </a:br>
            <a:r>
              <a:rPr lang="zh-CN" altLang="en-US" sz="10000">
                <a:ea typeface="SimSun" panose="02010600030101010101" pitchFamily="2" charset="-122"/>
              </a:rPr>
              <a:t> 愿荣耀归上帝</a:t>
            </a:r>
            <a:endParaRPr lang="en-US" altLang="en-US" sz="10000" b="1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C5737A6-C621-4842-868F-8A0C06DD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257" y="630382"/>
            <a:ext cx="5033485" cy="55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74EA-DE99-BD44-9F3B-0C93E819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6" y="2"/>
            <a:ext cx="11867416" cy="956928"/>
          </a:xfrm>
        </p:spPr>
        <p:txBody>
          <a:bodyPr>
            <a:noAutofit/>
          </a:bodyPr>
          <a:lstStyle/>
          <a:p>
            <a:r>
              <a:rPr lang="en-US" b="1" dirty="0" err="1"/>
              <a:t>基督徒必须放弃进化论</a:t>
            </a:r>
            <a:r>
              <a:rPr lang="en-US" b="1" dirty="0"/>
              <a:t>--</a:t>
            </a:r>
            <a:r>
              <a:rPr lang="en-US" b="1" dirty="0" err="1"/>
              <a:t>为什么</a:t>
            </a:r>
            <a:r>
              <a:rPr lang="en-US" b="1" dirty="0"/>
              <a:t>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3D14-7D27-CC41-898F-186A6E9F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8" y="956930"/>
            <a:ext cx="12010664" cy="4971921"/>
          </a:xfrm>
        </p:spPr>
        <p:txBody>
          <a:bodyPr>
            <a:noAutofit/>
          </a:bodyPr>
          <a:lstStyle/>
          <a:p>
            <a:r>
              <a:rPr lang="en-US" sz="4000" b="1" dirty="0"/>
              <a:t>1. </a:t>
            </a:r>
            <a:r>
              <a:rPr lang="en-US" sz="4000" b="1" dirty="0" err="1"/>
              <a:t>所有非神论的概念都基于进化论，例如人文主义（详见人文主义宣言</a:t>
            </a:r>
            <a:r>
              <a:rPr lang="en-US" sz="4000" b="1" dirty="0"/>
              <a:t>），</a:t>
            </a:r>
            <a:r>
              <a:rPr lang="en-US" sz="4000" b="1" dirty="0" err="1"/>
              <a:t>和共产主义。因为，所有共产主义的创始人，如恩格斯，马克思，列宁，斯大林，毛泽东等都是无神论者。社会主义是共产主义的后裔</a:t>
            </a:r>
            <a:r>
              <a:rPr lang="en-US" sz="4000" b="1" dirty="0"/>
              <a:t>。</a:t>
            </a:r>
          </a:p>
          <a:p>
            <a:r>
              <a:rPr lang="en-US" sz="4000" b="1" dirty="0"/>
              <a:t>2. </a:t>
            </a:r>
            <a:r>
              <a:rPr lang="en-US" sz="4000" b="1" dirty="0" err="1"/>
              <a:t>两百多年来，进化论一直在震动圣经的基础。三千多年</a:t>
            </a:r>
            <a:r>
              <a:rPr lang="en-US" sz="4000" b="1" dirty="0"/>
              <a:t>, 从摩西到19世纪, </a:t>
            </a:r>
            <a:r>
              <a:rPr lang="en-US" sz="4000" b="1" dirty="0" err="1"/>
              <a:t>几乎所有的犹太人和基督徒都相信圣经的基础。这些基础包括上帝六天的创造，地球的年龄是六千年和全世界的洪水</a:t>
            </a:r>
            <a:r>
              <a:rPr lang="en-US" sz="4000" b="1" dirty="0"/>
              <a:t>。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BA9A7C-AD6E-1143-A542-4C33F5A6CB41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C219DF-CF6E-0345-8C05-BA9B80CB0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5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958643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基督徒必须放弃进化论</a:t>
            </a:r>
            <a:r>
              <a:rPr lang="en-US" sz="4800" b="1" dirty="0"/>
              <a:t>--</a:t>
            </a:r>
            <a:r>
              <a:rPr lang="en-US" sz="4800" b="1" dirty="0" err="1"/>
              <a:t>为什么</a:t>
            </a:r>
            <a:r>
              <a:rPr lang="en-US" sz="4800" b="1" dirty="0"/>
              <a:t>？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1186144"/>
            <a:ext cx="11690205" cy="6039846"/>
          </a:xfrm>
        </p:spPr>
        <p:txBody>
          <a:bodyPr>
            <a:noAutofit/>
          </a:bodyPr>
          <a:lstStyle/>
          <a:p>
            <a:r>
              <a:rPr lang="en-US" sz="4000" dirty="0"/>
              <a:t>3. </a:t>
            </a:r>
            <a:r>
              <a:rPr lang="en-US" sz="4000" dirty="0" err="1"/>
              <a:t>超过一半的主流基督教教会的年轻人，进入了大学后，就离开了他们的教会。这个令人遗憾的事实应该让沉睡的基督徒醒悟过来</a:t>
            </a:r>
            <a:r>
              <a:rPr lang="en-US" sz="4000" dirty="0"/>
              <a:t>, </a:t>
            </a:r>
            <a:r>
              <a:rPr lang="en-US" sz="4000" dirty="0" err="1"/>
              <a:t>举起你的属灵武器</a:t>
            </a:r>
            <a:r>
              <a:rPr lang="en-US" sz="4000" dirty="0"/>
              <a:t>--</a:t>
            </a:r>
            <a:r>
              <a:rPr lang="en-US" sz="4000" dirty="0" err="1"/>
              <a:t>圣经</a:t>
            </a:r>
            <a:r>
              <a:rPr lang="en-US" sz="4000" dirty="0"/>
              <a:t>！</a:t>
            </a:r>
          </a:p>
          <a:p>
            <a:r>
              <a:rPr lang="en-US" sz="4000" dirty="0"/>
              <a:t>什么是进化论？进化论是源自希腊哲学家的古老概念，但它是由查尔斯达尔文在19世纪传播的。进化论几乎渗透到学术领域的所有分支。它主张现在是过去的关键，从生物学，地质学和天文学。一切的起源都来自没有上帝。这是非有神论的想法。</a:t>
            </a:r>
          </a:p>
          <a:p>
            <a:br>
              <a:rPr lang="en-US" sz="4000" dirty="0"/>
            </a:b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1" y="1"/>
            <a:ext cx="10976247" cy="808073"/>
          </a:xfrm>
        </p:spPr>
        <p:txBody>
          <a:bodyPr>
            <a:noAutofit/>
          </a:bodyPr>
          <a:lstStyle/>
          <a:p>
            <a:r>
              <a:rPr lang="en-US" dirty="0" err="1"/>
              <a:t>生物进化吗</a:t>
            </a:r>
            <a:r>
              <a:rPr lang="en-US" dirty="0"/>
              <a:t>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9141" y="1424763"/>
            <a:ext cx="11051924" cy="3752073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在寒武纪的爆炸中，所有35门类的植物和动物的门突然出现。</a:t>
            </a:r>
          </a:p>
          <a:p>
            <a:r>
              <a:rPr lang="en-US" sz="4000" dirty="0"/>
              <a:t>2. </a:t>
            </a:r>
            <a:r>
              <a:rPr lang="en-US" sz="4000" dirty="0" err="1"/>
              <a:t>没有半猫和半狗</a:t>
            </a:r>
            <a:r>
              <a:rPr lang="en-US" sz="4000" dirty="0"/>
              <a:t>。 </a:t>
            </a:r>
            <a:r>
              <a:rPr lang="en-US" sz="4000" dirty="0" err="1"/>
              <a:t>生物中间体不存在</a:t>
            </a:r>
            <a:r>
              <a:rPr lang="en-US" sz="4000" dirty="0"/>
              <a:t>。</a:t>
            </a:r>
          </a:p>
          <a:p>
            <a:r>
              <a:rPr lang="en-US" sz="4000" dirty="0"/>
              <a:t>3. </a:t>
            </a:r>
            <a:r>
              <a:rPr lang="en-US" sz="4000" dirty="0" err="1"/>
              <a:t>遗传是通过亲代细胞而不是DNA进行的，尽管DNA为后代提供了亲本特征</a:t>
            </a:r>
            <a:r>
              <a:rPr lang="en-US" sz="4000" dirty="0"/>
              <a:t>。</a:t>
            </a:r>
          </a:p>
          <a:p>
            <a:r>
              <a:rPr lang="en-US" sz="4000" dirty="0"/>
              <a:t>4.  </a:t>
            </a:r>
            <a:r>
              <a:rPr lang="en-US" sz="4000" dirty="0" err="1"/>
              <a:t>自然选择不会产生新的物种</a:t>
            </a:r>
            <a:r>
              <a:rPr lang="en-US" sz="4000" dirty="0"/>
              <a:t>。 </a:t>
            </a:r>
            <a:r>
              <a:rPr lang="en-US" sz="4000" dirty="0" err="1"/>
              <a:t>它只是保留现有物种</a:t>
            </a:r>
            <a:r>
              <a:rPr lang="en-US" sz="40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en-US" sz="4800" dirty="0" err="1"/>
              <a:t>生物进化吗</a:t>
            </a:r>
            <a:r>
              <a:rPr lang="en-US" sz="4800" dirty="0"/>
              <a:t>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1186145"/>
            <a:ext cx="11690205" cy="3564276"/>
          </a:xfrm>
        </p:spPr>
        <p:txBody>
          <a:bodyPr>
            <a:noAutofit/>
          </a:bodyPr>
          <a:lstStyle/>
          <a:p>
            <a:r>
              <a:rPr lang="en-US" sz="4000" dirty="0"/>
              <a:t>5. 植物和动物的所有线粒体DNA都表明它们起源于大约6500年前。 </a:t>
            </a:r>
            <a:r>
              <a:rPr lang="en-US" sz="4000" dirty="0" err="1"/>
              <a:t>这与圣经时间表一致</a:t>
            </a:r>
            <a:r>
              <a:rPr lang="en-US" sz="4000" dirty="0"/>
              <a:t>。</a:t>
            </a:r>
          </a:p>
          <a:p>
            <a:r>
              <a:rPr lang="en-US" sz="4000" dirty="0"/>
              <a:t>6. </a:t>
            </a:r>
            <a:r>
              <a:rPr lang="en-US" sz="4000" dirty="0" err="1"/>
              <a:t>生命中的所有机制都涉及不可简化的复杂性原则</a:t>
            </a:r>
            <a:r>
              <a:rPr lang="en-US" sz="4000" dirty="0"/>
              <a:t>。 </a:t>
            </a:r>
            <a:r>
              <a:rPr lang="en-US" sz="4000" dirty="0" err="1"/>
              <a:t>任何缺失的部分都会使机制失效（参见迈克尔贝赫的达尔文的黑盒子</a:t>
            </a:r>
            <a:r>
              <a:rPr lang="en-US" sz="4000" dirty="0"/>
              <a:t>。）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786808"/>
          </a:xfrm>
        </p:spPr>
        <p:txBody>
          <a:bodyPr>
            <a:normAutofit/>
          </a:bodyPr>
          <a:lstStyle/>
          <a:p>
            <a:r>
              <a:rPr lang="en-US" dirty="0" err="1"/>
              <a:t>地质进化吗</a:t>
            </a:r>
            <a:r>
              <a:rPr lang="en-US" dirty="0"/>
              <a:t>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876580"/>
            <a:ext cx="10989979" cy="5022776"/>
          </a:xfrm>
        </p:spPr>
        <p:txBody>
          <a:bodyPr>
            <a:noAutofit/>
          </a:bodyPr>
          <a:lstStyle/>
          <a:p>
            <a:r>
              <a:rPr lang="en-US" sz="4000" dirty="0"/>
              <a:t>1. </a:t>
            </a:r>
            <a:r>
              <a:rPr lang="en-US" sz="4000" dirty="0" err="1"/>
              <a:t>我们在地球上找不到完整的地质柱</a:t>
            </a:r>
            <a:r>
              <a:rPr lang="en-US" sz="4000" dirty="0"/>
              <a:t>。 最好的例子是亚利桑那州的大峡谷，大约有48％的地层失踪。</a:t>
            </a:r>
          </a:p>
          <a:p>
            <a:r>
              <a:rPr lang="en-US" sz="4000" dirty="0"/>
              <a:t>2. </a:t>
            </a:r>
            <a:r>
              <a:rPr lang="en-US" sz="4000" dirty="0" err="1"/>
              <a:t>地层连续沉积，层间没有任何侵蚀痕迹</a:t>
            </a:r>
            <a:r>
              <a:rPr lang="en-US" sz="4000" dirty="0"/>
              <a:t>。</a:t>
            </a:r>
          </a:p>
          <a:p>
            <a:r>
              <a:rPr lang="en-US" sz="4000" dirty="0"/>
              <a:t>3. </a:t>
            </a:r>
            <a:r>
              <a:rPr lang="en-US" sz="4000" dirty="0" err="1"/>
              <a:t>大多数地层都有海洋和动物化石</a:t>
            </a:r>
            <a:r>
              <a:rPr lang="en-US" sz="4000" dirty="0"/>
              <a:t>。 </a:t>
            </a:r>
            <a:r>
              <a:rPr lang="en-US" sz="4000" dirty="0" err="1"/>
              <a:t>全球洪水是一个更好的解释</a:t>
            </a:r>
            <a:r>
              <a:rPr lang="en-US" sz="4000" dirty="0"/>
              <a:t>。</a:t>
            </a:r>
          </a:p>
          <a:p>
            <a:r>
              <a:rPr lang="en-US" sz="4000" dirty="0"/>
              <a:t>4. </a:t>
            </a:r>
            <a:r>
              <a:rPr lang="en-US" sz="4000" dirty="0" err="1"/>
              <a:t>在诺亚洪水之后，当岩层仍然柔软时，岩石的折叠更有可能</a:t>
            </a:r>
            <a:r>
              <a:rPr lang="en-US" sz="40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en-US" dirty="0" err="1"/>
              <a:t>地质进化吗</a:t>
            </a:r>
            <a:r>
              <a:rPr lang="en-US" dirty="0"/>
              <a:t>？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56536"/>
            <a:ext cx="11188271" cy="5042819"/>
          </a:xfrm>
        </p:spPr>
        <p:txBody>
          <a:bodyPr>
            <a:noAutofit/>
          </a:bodyPr>
          <a:lstStyle/>
          <a:p>
            <a:r>
              <a:rPr lang="en-US" sz="4000" dirty="0"/>
              <a:t>5. </a:t>
            </a:r>
            <a:r>
              <a:rPr lang="en-US" sz="4000" dirty="0" err="1"/>
              <a:t>所有测定岩石年龄的方法都必须具有无法验证的假设</a:t>
            </a:r>
            <a:r>
              <a:rPr lang="en-US" sz="4000" dirty="0"/>
              <a:t>。</a:t>
            </a:r>
          </a:p>
          <a:p>
            <a:r>
              <a:rPr lang="en-US" sz="4000" dirty="0"/>
              <a:t>6.  迄今为止，有100多种方法可以计算地球和太阳系的年龄。 </a:t>
            </a:r>
            <a:r>
              <a:rPr lang="en-US" sz="4000" dirty="0" err="1"/>
              <a:t>只有大约六种方法表明数十亿年，而所有其他方法表明年龄少于一亿年</a:t>
            </a:r>
            <a:r>
              <a:rPr lang="en-US" sz="4000" dirty="0"/>
              <a:t>, 超过30种方法表明地球年龄为数千年。 </a:t>
            </a:r>
            <a:r>
              <a:rPr lang="en-US" sz="4000" dirty="0" err="1"/>
              <a:t>如果时间跨度很短，所需要的假设更可靠和更真实</a:t>
            </a:r>
            <a:r>
              <a:rPr lang="en-US" sz="4000" dirty="0"/>
              <a:t>。 </a:t>
            </a:r>
            <a:r>
              <a:rPr lang="en-US" sz="4000" dirty="0" err="1"/>
              <a:t>在长的时期内，这些假设不太可靠和不真实</a:t>
            </a:r>
            <a:r>
              <a:rPr lang="en-US" sz="4000" dirty="0"/>
              <a:t>。 </a:t>
            </a:r>
            <a:r>
              <a:rPr lang="en-US" sz="4000" dirty="0" err="1"/>
              <a:t>因此,短的年龄比长的年龄更可靠更可信</a:t>
            </a:r>
            <a:r>
              <a:rPr lang="en-US" sz="40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7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en-US" dirty="0" err="1"/>
              <a:t>天文演化吗</a:t>
            </a:r>
            <a:r>
              <a:rPr lang="en-US" dirty="0"/>
              <a:t>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9" y="856536"/>
            <a:ext cx="11264718" cy="5226261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1. 着名的斯蒂芬霍金不知道恒星的形成。如果他不知道恒星的形成，他怎么知道由数十亿颗恒星组成的星系的形成？他怎么能声称他知道由数十亿个星系组成的宇宙起源？</a:t>
            </a:r>
          </a:p>
          <a:p>
            <a:pPr lvl="0"/>
            <a:r>
              <a:rPr lang="en-US" sz="4000" dirty="0"/>
              <a:t>2. </a:t>
            </a:r>
            <a:r>
              <a:rPr lang="en-US" sz="4000" dirty="0" err="1"/>
              <a:t>爱因斯坦的广义相对论的场方程可以通过使用不同的假设来解决</a:t>
            </a:r>
            <a:r>
              <a:rPr lang="en-US" sz="4000" dirty="0"/>
              <a:t>。 </a:t>
            </a:r>
            <a:r>
              <a:rPr lang="en-US" sz="4000" dirty="0" err="1"/>
              <a:t>卡尔施瓦兹希尔德得到了黑洞</a:t>
            </a:r>
            <a:r>
              <a:rPr lang="en-US" sz="4000" dirty="0"/>
              <a:t>。 </a:t>
            </a:r>
            <a:r>
              <a:rPr lang="en-US" sz="4000" dirty="0" err="1"/>
              <a:t>乔治·勒梅特得到到大爆炸，罗素.汉弗莱斯得到了白洞。这些物理学家都使用了相同的爱因斯坦广义相对论的场方程</a:t>
            </a:r>
            <a:r>
              <a:rPr lang="en-US" sz="40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8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en-US" dirty="0" err="1"/>
              <a:t>天文演化吗</a:t>
            </a:r>
            <a:r>
              <a:rPr lang="en-US" dirty="0"/>
              <a:t>？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9" y="856537"/>
            <a:ext cx="11477554" cy="4875190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3. </a:t>
            </a:r>
            <a:r>
              <a:rPr lang="en-US" sz="4000" dirty="0" err="1"/>
              <a:t>犹太物理学家卡梅利的宇宙学相对论消除了暗物质和暗能量，而大爆炸只能看到百分之五的宇宙物质</a:t>
            </a:r>
            <a:r>
              <a:rPr lang="en-US" sz="4000" dirty="0"/>
              <a:t>。</a:t>
            </a:r>
          </a:p>
          <a:p>
            <a:pPr lvl="0"/>
            <a:r>
              <a:rPr lang="en-US" sz="4000" dirty="0"/>
              <a:t>4. 利用爱因斯坦的时间膨胀，哈特奈特在上帝创造的第四天放慢了地球的时钟。数学允许宇宙在大约十天内扩展到当前大小。可以使用高等数学来建议创世纪的上帝六日的创造。</a:t>
            </a:r>
          </a:p>
          <a:p>
            <a:r>
              <a:rPr lang="en-US" sz="4000" dirty="0"/>
              <a:t>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4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riving Leaders">
      <a:dk1>
        <a:srgbClr val="333433"/>
      </a:dk1>
      <a:lt1>
        <a:srgbClr val="FFFFFF"/>
      </a:lt1>
      <a:dk2>
        <a:srgbClr val="004995"/>
      </a:dk2>
      <a:lt2>
        <a:srgbClr val="FCEDC1"/>
      </a:lt2>
      <a:accent1>
        <a:srgbClr val="166979"/>
      </a:accent1>
      <a:accent2>
        <a:srgbClr val="DD6518"/>
      </a:accent2>
      <a:accent3>
        <a:srgbClr val="FFD149"/>
      </a:accent3>
      <a:accent4>
        <a:srgbClr val="FFA62B"/>
      </a:accent4>
      <a:accent5>
        <a:srgbClr val="5B9BD5"/>
      </a:accent5>
      <a:accent6>
        <a:srgbClr val="12B9D4"/>
      </a:accent6>
      <a:hlink>
        <a:srgbClr val="FF761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357</Words>
  <Application>Microsoft Office PowerPoint</Application>
  <PresentationFormat>Widescreen</PresentationFormat>
  <Paragraphs>42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Adobe Heiti Std R</vt:lpstr>
      <vt:lpstr>Arial</vt:lpstr>
      <vt:lpstr>Calibri</vt:lpstr>
      <vt:lpstr>Calibri Light</vt:lpstr>
      <vt:lpstr>Times New Roman</vt:lpstr>
      <vt:lpstr>Office Theme</vt:lpstr>
      <vt:lpstr>崔牧师的科学布道第5集</vt:lpstr>
      <vt:lpstr>基督徒必须放弃进化论--为什么？</vt:lpstr>
      <vt:lpstr>基督徒必须放弃进化论--为什么？</vt:lpstr>
      <vt:lpstr>生物进化吗？</vt:lpstr>
      <vt:lpstr>生物进化吗？</vt:lpstr>
      <vt:lpstr>地质进化吗？</vt:lpstr>
      <vt:lpstr>地质进化吗？</vt:lpstr>
      <vt:lpstr>天文演化吗？</vt:lpstr>
      <vt:lpstr>天文演化吗？</vt:lpstr>
      <vt:lpstr>可以从多个网站获得大量信息</vt:lpstr>
      <vt:lpstr>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Christopher</dc:creator>
  <cp:keywords/>
  <dc:description/>
  <cp:lastModifiedBy>Christopher</cp:lastModifiedBy>
  <cp:revision>40</cp:revision>
  <dcterms:created xsi:type="dcterms:W3CDTF">2021-06-14T07:26:22Z</dcterms:created>
  <dcterms:modified xsi:type="dcterms:W3CDTF">2021-10-06T19:17:20Z</dcterms:modified>
  <cp:category/>
</cp:coreProperties>
</file>