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3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138" autoAdjust="0"/>
    <p:restoredTop sz="94660"/>
  </p:normalViewPr>
  <p:slideViewPr>
    <p:cSldViewPr>
      <p:cViewPr varScale="1">
        <p:scale>
          <a:sx n="86" d="100"/>
          <a:sy n="86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5B919-32B6-43E6-B5AE-D9AB8F3372A1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B0D72-3E05-4112-AA61-47661343F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B0D72-3E05-4112-AA61-47661343FD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3F28-1EC5-4956-9ADD-D1E50DC90E94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BEF-EE64-4643-9B01-B5D8F4131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314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3F28-1EC5-4956-9ADD-D1E50DC90E94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BEF-EE64-4643-9B01-B5D8F4131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421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3F28-1EC5-4956-9ADD-D1E50DC90E94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BEF-EE64-4643-9B01-B5D8F4131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613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3F28-1EC5-4956-9ADD-D1E50DC90E94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BEF-EE64-4643-9B01-B5D8F4131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923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3F28-1EC5-4956-9ADD-D1E50DC90E94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BEF-EE64-4643-9B01-B5D8F4131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75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3F28-1EC5-4956-9ADD-D1E50DC90E94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BEF-EE64-4643-9B01-B5D8F4131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585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3F28-1EC5-4956-9ADD-D1E50DC90E94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BEF-EE64-4643-9B01-B5D8F4131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3F28-1EC5-4956-9ADD-D1E50DC90E94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BEF-EE64-4643-9B01-B5D8F4131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604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3F28-1EC5-4956-9ADD-D1E50DC90E94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BEF-EE64-4643-9B01-B5D8F4131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924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3F28-1EC5-4956-9ADD-D1E50DC90E94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BEF-EE64-4643-9B01-B5D8F4131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113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3F28-1EC5-4956-9ADD-D1E50DC90E94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BEF-EE64-4643-9B01-B5D8F4131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904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93F28-1EC5-4956-9ADD-D1E50DC90E94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0FBEF-EE64-4643-9B01-B5D8F4131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45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en\Desktop\eag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4600" y="57150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</a:rPr>
              <a:t>大先知书（一）：以赛亚书、耶利米书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571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>
                <a:latin typeface="+mn-ea"/>
                <a:ea typeface="+mn-ea"/>
              </a:rPr>
              <a:t>耶和华的日子</a:t>
            </a:r>
            <a:r>
              <a:rPr lang="en-US" altLang="zh-CN" b="1" dirty="0" smtClean="0">
                <a:latin typeface="+mn-ea"/>
                <a:ea typeface="+mn-ea"/>
              </a:rPr>
              <a:t>(24-27</a:t>
            </a:r>
            <a:r>
              <a:rPr lang="zh-CN" altLang="en-US" b="1" dirty="0" smtClean="0">
                <a:latin typeface="+mn-ea"/>
                <a:ea typeface="+mn-ea"/>
              </a:rPr>
              <a:t>章</a:t>
            </a:r>
            <a:r>
              <a:rPr lang="en-US" altLang="zh-CN" b="1" dirty="0" smtClean="0">
                <a:latin typeface="+mn-ea"/>
                <a:ea typeface="+mn-ea"/>
              </a:rPr>
              <a:t>)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2133600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b="1" dirty="0" smtClean="0">
                <a:latin typeface="+mn-ea"/>
              </a:rPr>
              <a:t>到那日，人必说：看哪，这是我们的神；我们素来等候他，他必拯救我们。这是耶和华，我们素来等候他，我们必因他的救恩欢喜快乐。（廿五：</a:t>
            </a:r>
            <a:r>
              <a:rPr lang="en-US" altLang="zh-CN" b="1" dirty="0" smtClean="0">
                <a:latin typeface="+mn-ea"/>
              </a:rPr>
              <a:t>9</a:t>
            </a:r>
            <a:r>
              <a:rPr lang="zh-CN" altLang="en-US" b="1" dirty="0" smtClean="0">
                <a:latin typeface="+mn-ea"/>
              </a:rPr>
              <a:t>）</a:t>
            </a:r>
          </a:p>
          <a:p>
            <a:pPr>
              <a:buNone/>
            </a:pPr>
            <a:endParaRPr lang="en-US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1242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b="1" dirty="0" smtClean="0">
                <a:latin typeface="+mn-ea"/>
                <a:cs typeface="+mj-cs"/>
              </a:rPr>
              <a:t>审判与祝福</a:t>
            </a:r>
            <a:r>
              <a:rPr lang="en-US" altLang="zh-CN" sz="4000" b="1" dirty="0" smtClean="0">
                <a:latin typeface="+mn-ea"/>
                <a:cs typeface="+mj-cs"/>
              </a:rPr>
              <a:t>(28-35</a:t>
            </a:r>
            <a:r>
              <a:rPr lang="zh-CN" altLang="en-US" sz="4000" b="1" dirty="0" smtClean="0">
                <a:latin typeface="+mn-ea"/>
                <a:cs typeface="+mj-cs"/>
              </a:rPr>
              <a:t>章</a:t>
            </a:r>
            <a:r>
              <a:rPr lang="en-US" altLang="zh-CN" sz="4000" b="1" dirty="0" smtClean="0">
                <a:latin typeface="+mn-ea"/>
                <a:cs typeface="+mj-cs"/>
              </a:rPr>
              <a:t>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3810000"/>
            <a:ext cx="88392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500" b="1" dirty="0" smtClean="0">
                <a:latin typeface="+mn-ea"/>
              </a:rPr>
              <a:t>	</a:t>
            </a:r>
            <a:r>
              <a:rPr lang="zh-CN" altLang="en-US" sz="3500" b="1" dirty="0" smtClean="0">
                <a:latin typeface="+mn-ea"/>
              </a:rPr>
              <a:t>因为耶和华向万国发忿恨，向他们的全军发烈怒，将他们灭尽，交出他们受杀戮。</a:t>
            </a:r>
            <a:r>
              <a:rPr lang="en-US" altLang="zh-CN" sz="3500" b="1" dirty="0" smtClean="0">
                <a:latin typeface="+mn-ea"/>
              </a:rPr>
              <a:t>(</a:t>
            </a:r>
            <a:r>
              <a:rPr lang="zh-CN" altLang="en-US" sz="3500" b="1" dirty="0" smtClean="0">
                <a:latin typeface="+mn-ea"/>
              </a:rPr>
              <a:t>卅四</a:t>
            </a:r>
            <a:r>
              <a:rPr lang="en-US" altLang="zh-CN" sz="3500" b="1" dirty="0" smtClean="0">
                <a:latin typeface="+mn-ea"/>
              </a:rPr>
              <a:t>:2)</a:t>
            </a:r>
            <a:endParaRPr kumimoji="0" lang="en-US" altLang="zh-CN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lang="en-US" altLang="zh-CN" sz="1100" b="1" dirty="0" smtClean="0">
              <a:latin typeface="+mn-ea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3200" b="1" dirty="0" smtClean="0">
                <a:latin typeface="+mn-ea"/>
              </a:rPr>
              <a:t>	</a:t>
            </a:r>
            <a:r>
              <a:rPr lang="zh-CN" altLang="en-US" sz="3500" b="1" dirty="0" smtClean="0">
                <a:latin typeface="+mn-ea"/>
              </a:rPr>
              <a:t>并且耶和华救赎的民必归回，歌唱来到锡安；永乐必归到他们的头上；他们必得着欢喜快乐，忧愁叹息尽都逃避。（卅</a:t>
            </a:r>
            <a:r>
              <a:rPr kumimoji="0" lang="zh-CN" alt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五：</a:t>
            </a:r>
            <a:r>
              <a:rPr lang="en-US" altLang="zh-CN" sz="3500" b="1" dirty="0" smtClean="0">
                <a:latin typeface="+mn-ea"/>
              </a:rPr>
              <a:t>10</a:t>
            </a:r>
            <a:r>
              <a:rPr kumimoji="0" lang="zh-CN" alt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）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15962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历史的过渡：希西家的故事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(36-39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章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)</a:t>
            </a:r>
            <a:endParaRPr lang="en-US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1"/>
            <a:ext cx="8763000" cy="137159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希西家蒙拯救：敌人、疾病（</a:t>
            </a:r>
            <a:r>
              <a:rPr lang="en-US" altLang="zh-CN" b="1" dirty="0" smtClean="0">
                <a:latin typeface="+mn-ea"/>
              </a:rPr>
              <a:t>36-38</a:t>
            </a:r>
            <a:r>
              <a:rPr lang="zh-CN" altLang="en-US" b="1" dirty="0" smtClean="0">
                <a:latin typeface="+mn-ea"/>
              </a:rPr>
              <a:t>章）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+mn-ea"/>
              </a:rPr>
              <a:t>希西家犯罪：讨好巴比伦（</a:t>
            </a:r>
            <a:r>
              <a:rPr lang="en-US" altLang="zh-CN" b="1" dirty="0" smtClean="0">
                <a:latin typeface="+mn-ea"/>
              </a:rPr>
              <a:t>39</a:t>
            </a:r>
            <a:r>
              <a:rPr lang="zh-CN" altLang="en-US" b="1" dirty="0" smtClean="0">
                <a:latin typeface="+mn-ea"/>
              </a:rPr>
              <a:t>章）</a:t>
            </a:r>
            <a:endParaRPr lang="en-US" b="1" dirty="0">
              <a:latin typeface="+mn-e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098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b="1" dirty="0" smtClean="0">
                <a:latin typeface="+mn-ea"/>
                <a:cs typeface="+mj-cs"/>
              </a:rPr>
              <a:t>以色列的拯救</a:t>
            </a:r>
            <a:r>
              <a:rPr lang="en-US" altLang="zh-CN" sz="4000" b="1" dirty="0" smtClean="0">
                <a:latin typeface="+mn-ea"/>
                <a:cs typeface="+mj-cs"/>
              </a:rPr>
              <a:t>(40-48</a:t>
            </a:r>
            <a:r>
              <a:rPr lang="zh-CN" altLang="en-US" sz="4000" b="1" dirty="0" smtClean="0">
                <a:latin typeface="+mn-ea"/>
                <a:cs typeface="+mj-cs"/>
              </a:rPr>
              <a:t>章</a:t>
            </a:r>
            <a:r>
              <a:rPr lang="en-US" altLang="zh-CN" sz="4000" b="1" dirty="0" smtClean="0">
                <a:latin typeface="+mn-ea"/>
                <a:cs typeface="+mj-cs"/>
              </a:rPr>
              <a:t>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3124200"/>
            <a:ext cx="87630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zh-CN" altLang="en-US" sz="3200" b="1" dirty="0" smtClean="0">
                <a:latin typeface="+mn-ea"/>
              </a:rPr>
              <a:t>有人声喊着说：在旷野预备耶和华的路，在沙漠地修平我们神的道。一切山洼都要填满，大小山冈都要削平；高高低低的要改为平坦，崎崎岖岖的必成为平原。</a:t>
            </a:r>
            <a:r>
              <a:rPr lang="en-US" altLang="zh-CN" sz="3200" b="1" dirty="0" smtClean="0">
                <a:latin typeface="+mn-ea"/>
              </a:rPr>
              <a:t>(</a:t>
            </a:r>
            <a:r>
              <a:rPr lang="zh-CN" altLang="en-US" sz="3200" b="1" dirty="0" smtClean="0">
                <a:latin typeface="+mn-ea"/>
              </a:rPr>
              <a:t>四十</a:t>
            </a:r>
            <a:r>
              <a:rPr lang="en-US" altLang="zh-CN" sz="3200" b="1" dirty="0" smtClean="0">
                <a:latin typeface="+mn-ea"/>
              </a:rPr>
              <a:t>:3-4)</a:t>
            </a:r>
          </a:p>
          <a:p>
            <a:endParaRPr lang="en-US" altLang="zh-CN" sz="3200" b="1" dirty="0" smtClean="0">
              <a:latin typeface="+mn-ea"/>
            </a:endParaRPr>
          </a:p>
          <a:p>
            <a:r>
              <a:rPr lang="zh-CN" altLang="en-US" sz="3200" b="1" dirty="0" smtClean="0">
                <a:latin typeface="+mn-ea"/>
              </a:rPr>
              <a:t>受安慰</a:t>
            </a:r>
            <a:r>
              <a:rPr lang="en-US" altLang="zh-CN" sz="3200" b="1" dirty="0" smtClean="0">
                <a:latin typeface="+mn-ea"/>
              </a:rPr>
              <a:t>:</a:t>
            </a:r>
            <a:r>
              <a:rPr lang="zh-CN" altLang="en-US" sz="3200" b="1" dirty="0" smtClean="0">
                <a:latin typeface="+mn-ea"/>
              </a:rPr>
              <a:t>因为以色列的拯救、神的伟大、神的仆人、以色列的回归、神使用古列、巴比伦被毁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15962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以色列的拯救者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(49-57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章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)</a:t>
            </a:r>
            <a:endParaRPr lang="en-US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304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	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</a:rPr>
              <a:t>他被藐视，被人厌弃；多受痛苦，常经忧患。他被藐视，好像被人掩面不看的一样；我们也不尊重他。他诚然担当我们的忧患，背负我们的痛苦；我们却以为他受责罚，被神击打苦待了。哪知他为我们的过犯受害，为我们的罪孽压伤。因他受的刑罚，我们得平安；因他受的鞭伤，我们得医治。我们都如羊走迷；各人偏行己路；耶和华使我们众人的罪孽都归在他身上。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</a:rPr>
              <a:t>(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</a:rPr>
              <a:t>五十三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</a:rPr>
              <a:t>:3-6)</a:t>
            </a:r>
            <a:endParaRPr lang="zh-CN" altLang="en-US" sz="30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862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b="1" dirty="0" smtClean="0">
                <a:latin typeface="+mn-ea"/>
                <a:cs typeface="+mj-cs"/>
              </a:rPr>
              <a:t>以色列荣耀的将来</a:t>
            </a:r>
            <a:r>
              <a:rPr lang="en-US" altLang="zh-CN" sz="4000" b="1" dirty="0" smtClean="0">
                <a:latin typeface="+mn-ea"/>
                <a:cs typeface="+mj-cs"/>
              </a:rPr>
              <a:t>(58-66</a:t>
            </a:r>
            <a:r>
              <a:rPr lang="zh-CN" altLang="en-US" sz="4000" b="1" dirty="0" smtClean="0">
                <a:latin typeface="+mn-ea"/>
                <a:cs typeface="+mj-cs"/>
              </a:rPr>
              <a:t>章</a:t>
            </a:r>
            <a:r>
              <a:rPr lang="en-US" altLang="zh-CN" sz="4000" b="1" dirty="0" smtClean="0">
                <a:latin typeface="+mn-ea"/>
                <a:cs typeface="+mj-cs"/>
              </a:rPr>
              <a:t>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4830976"/>
            <a:ext cx="8763000" cy="1976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zh-CN" altLang="en-US" sz="3000" b="1" dirty="0" smtClean="0">
                <a:latin typeface="+mn-ea"/>
              </a:rPr>
              <a:t>看哪！我造新天新地；从前的事不再被记念，也不再追想。你们当因我所造的永远欢喜快乐；因我造耶路撒冷为人所喜，造其中的居民为人所乐。我必因耶路撒冷欢喜，因我的百姓快乐；其中必不再听见哭泣的声音和哀号的声音。</a:t>
            </a:r>
            <a:r>
              <a:rPr lang="en-US" altLang="zh-CN" sz="3000" b="1" dirty="0" smtClean="0">
                <a:latin typeface="+mn-ea"/>
              </a:rPr>
              <a:t>(</a:t>
            </a:r>
            <a:r>
              <a:rPr lang="zh-CN" altLang="en-US" sz="3000" b="1" smtClean="0">
                <a:latin typeface="+mn-ea"/>
              </a:rPr>
              <a:t>六</a:t>
            </a:r>
            <a:r>
              <a:rPr lang="zh-CN" altLang="en-US" sz="3000" b="1" smtClean="0">
                <a:latin typeface="+mn-ea"/>
              </a:rPr>
              <a:t>十</a:t>
            </a:r>
            <a:r>
              <a:rPr lang="zh-CN" altLang="en-US" sz="3000" b="1" dirty="0" smtClean="0">
                <a:latin typeface="+mn-ea"/>
              </a:rPr>
              <a:t>五</a:t>
            </a:r>
            <a:r>
              <a:rPr lang="en-US" altLang="zh-CN" sz="3000" b="1" dirty="0" smtClean="0">
                <a:latin typeface="+mn-ea"/>
              </a:rPr>
              <a:t>:17-19)</a:t>
            </a:r>
            <a:endParaRPr lang="zh-CN" altLang="en-US" sz="3000" b="1" dirty="0" smtClean="0">
              <a:latin typeface="+mn-e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/>
              <a:t>耶利米书简介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n-ea"/>
              </a:rPr>
              <a:t>耶利米是以色列历史中最为重要的先知之一，该书是他所写的一部自传。</a:t>
            </a:r>
            <a:endParaRPr lang="en-US" altLang="zh-CN" sz="1000" b="1" dirty="0" smtClean="0">
              <a:latin typeface="+mn-ea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n-ea"/>
              </a:rPr>
              <a:t>耶利米的事工时期为主前</a:t>
            </a:r>
            <a:r>
              <a:rPr lang="en-US" altLang="zh-CN" b="1" dirty="0" smtClean="0">
                <a:latin typeface="+mn-ea"/>
              </a:rPr>
              <a:t>627-580</a:t>
            </a:r>
            <a:r>
              <a:rPr lang="zh-CN" altLang="en-US" b="1" dirty="0" smtClean="0">
                <a:latin typeface="+mn-ea"/>
              </a:rPr>
              <a:t>年，亲眼目睹了他所预言的犹大国的毁灭。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n-ea"/>
              </a:rPr>
              <a:t>与耶利米同时期的先知有西番亚、哈巴谷、但以理、以西结。期间犹大国先后受到埃及、亚述、及巴比伦的威胁。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n-ea"/>
              </a:rPr>
              <a:t>耶利米亦被称为</a:t>
            </a:r>
            <a:r>
              <a:rPr lang="en-US" altLang="zh-CN" b="1" dirty="0" smtClean="0">
                <a:latin typeface="+mn-ea"/>
              </a:rPr>
              <a:t>“</a:t>
            </a:r>
            <a:r>
              <a:rPr lang="zh-CN" altLang="en-US" b="1" dirty="0" smtClean="0">
                <a:latin typeface="+mn-ea"/>
              </a:rPr>
              <a:t>流泪的先知</a:t>
            </a:r>
            <a:r>
              <a:rPr lang="en-US" altLang="zh-CN" b="1" dirty="0" smtClean="0">
                <a:latin typeface="+mn-ea"/>
              </a:rPr>
              <a:t>”</a:t>
            </a:r>
            <a:r>
              <a:rPr lang="zh-CN" altLang="en-US" b="1" dirty="0" smtClean="0">
                <a:latin typeface="+mn-ea"/>
              </a:rPr>
              <a:t>。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n-ea"/>
              </a:rPr>
              <a:t>因为即将面对惨痛的毁灭，神命令耶利米不许结婚（十六：</a:t>
            </a:r>
            <a:r>
              <a:rPr lang="en-US" altLang="zh-CN" b="1" dirty="0" smtClean="0">
                <a:latin typeface="+mn-ea"/>
              </a:rPr>
              <a:t>2</a:t>
            </a:r>
            <a:r>
              <a:rPr lang="zh-CN" altLang="en-US" b="1" dirty="0" smtClean="0">
                <a:latin typeface="+mn-ea"/>
              </a:rPr>
              <a:t>）。</a:t>
            </a:r>
            <a:endParaRPr lang="en-US" b="1" dirty="0" smtClean="0">
              <a:latin typeface="+mn-ea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耶利米书总体结构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b="1" dirty="0" smtClean="0"/>
              <a:t>毁灭之前</a:t>
            </a:r>
            <a:r>
              <a:rPr lang="en-US" altLang="zh-CN" b="1" dirty="0" smtClean="0"/>
              <a:t>	</a:t>
            </a:r>
            <a:r>
              <a:rPr lang="zh-CN" altLang="en-US" b="1" dirty="0" smtClean="0"/>
              <a:t>：一至卅三章</a:t>
            </a:r>
            <a:endParaRPr lang="en-US" altLang="zh-CN" b="1" dirty="0" smtClean="0"/>
          </a:p>
          <a:p>
            <a:pPr lvl="1"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耶利米受命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	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：第一章</a:t>
            </a:r>
            <a:endParaRPr lang="en-US" altLang="zh-CN" b="1" dirty="0" smtClean="0">
              <a:solidFill>
                <a:srgbClr val="0070C0"/>
              </a:solidFill>
              <a:latin typeface="+mn-ea"/>
            </a:endParaRPr>
          </a:p>
          <a:p>
            <a:pPr lvl="1"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对犹大的谴责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	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：二至廿五章</a:t>
            </a:r>
            <a:endParaRPr lang="en-US" altLang="zh-CN" b="1" dirty="0" smtClean="0">
              <a:solidFill>
                <a:srgbClr val="0070C0"/>
              </a:solidFill>
              <a:latin typeface="+mn-ea"/>
            </a:endParaRPr>
          </a:p>
          <a:p>
            <a:pPr lvl="1"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耶利米遭迫害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	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：廿六至二十九章</a:t>
            </a:r>
            <a:endParaRPr lang="en-US" altLang="zh-CN" b="1" dirty="0" smtClean="0">
              <a:solidFill>
                <a:srgbClr val="0070C0"/>
              </a:solidFill>
              <a:latin typeface="+mn-ea"/>
            </a:endParaRPr>
          </a:p>
          <a:p>
            <a:pPr lvl="1"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将来的复兴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	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：卅至卅三章</a:t>
            </a:r>
            <a:endParaRPr lang="en-US" altLang="zh-CN" sz="800" b="1" dirty="0" smtClean="0">
              <a:solidFill>
                <a:srgbClr val="0070C0"/>
              </a:solidFill>
              <a:latin typeface="+mn-ea"/>
            </a:endParaRPr>
          </a:p>
          <a:p>
            <a:pPr lvl="1">
              <a:buNone/>
            </a:pPr>
            <a:endParaRPr lang="en-US" altLang="zh-CN" sz="800" b="1" dirty="0" smtClean="0">
              <a:solidFill>
                <a:srgbClr val="0070C0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/>
              <a:t>毁灭之中</a:t>
            </a:r>
            <a:r>
              <a:rPr lang="en-US" altLang="zh-CN" b="1" dirty="0" smtClean="0"/>
              <a:t>	</a:t>
            </a:r>
            <a:r>
              <a:rPr lang="zh-CN" altLang="en-US" b="1" dirty="0" smtClean="0"/>
              <a:t>：卅四至四十五章</a:t>
            </a:r>
            <a:endParaRPr lang="en-US" altLang="zh-CN" sz="800" b="1" dirty="0" smtClean="0"/>
          </a:p>
          <a:p>
            <a:pPr lvl="1">
              <a:buNone/>
            </a:pPr>
            <a:endParaRPr lang="en-US" altLang="zh-CN" sz="8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/>
              <a:t>毁灭之后</a:t>
            </a:r>
            <a:r>
              <a:rPr lang="en-US" altLang="zh-CN" b="1" dirty="0" smtClean="0"/>
              <a:t>	</a:t>
            </a:r>
            <a:r>
              <a:rPr lang="zh-CN" altLang="en-US" b="1" dirty="0" smtClean="0"/>
              <a:t>：四十六至五十二章</a:t>
            </a:r>
            <a:endParaRPr lang="en-US" altLang="zh-CN" b="1" dirty="0" smtClean="0"/>
          </a:p>
          <a:p>
            <a:pPr lvl="1">
              <a:buNone/>
            </a:pPr>
            <a:r>
              <a:rPr lang="zh-CN" altLang="en-US" b="1" dirty="0" smtClean="0">
                <a:solidFill>
                  <a:srgbClr val="0070C0"/>
                </a:solidFill>
              </a:rPr>
              <a:t>对各国的谴责</a:t>
            </a:r>
            <a:r>
              <a:rPr lang="en-US" altLang="zh-CN" b="1" dirty="0" smtClean="0">
                <a:solidFill>
                  <a:srgbClr val="0070C0"/>
                </a:solidFill>
              </a:rPr>
              <a:t>	</a:t>
            </a:r>
            <a:r>
              <a:rPr lang="zh-CN" altLang="en-US" b="1" dirty="0" smtClean="0">
                <a:solidFill>
                  <a:srgbClr val="0070C0"/>
                </a:solidFill>
              </a:rPr>
              <a:t>：四十六至五十一章</a:t>
            </a:r>
            <a:endParaRPr lang="en-US" altLang="zh-CN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zh-CN" altLang="en-US" b="1" dirty="0" smtClean="0">
                <a:solidFill>
                  <a:srgbClr val="0070C0"/>
                </a:solidFill>
              </a:rPr>
              <a:t>历史的回顾</a:t>
            </a:r>
            <a:r>
              <a:rPr lang="en-US" altLang="zh-CN" b="1" dirty="0" smtClean="0">
                <a:solidFill>
                  <a:srgbClr val="0070C0"/>
                </a:solidFill>
              </a:rPr>
              <a:t>	</a:t>
            </a:r>
            <a:r>
              <a:rPr lang="zh-CN" altLang="en-US" b="1" dirty="0" smtClean="0">
                <a:solidFill>
                  <a:srgbClr val="0070C0"/>
                </a:solidFill>
              </a:rPr>
              <a:t>：五十二章</a:t>
            </a:r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耶利米受命（第一章）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791200"/>
          </a:xfrm>
        </p:spPr>
        <p:txBody>
          <a:bodyPr/>
          <a:lstStyle/>
          <a:p>
            <a:pPr>
              <a:buNone/>
            </a:pPr>
            <a:r>
              <a:rPr lang="en-US" altLang="zh-CN" b="1" dirty="0" smtClean="0"/>
              <a:t>	</a:t>
            </a:r>
            <a:r>
              <a:rPr lang="zh-CN" altLang="en-US" b="1" dirty="0" smtClean="0"/>
              <a:t>便雅悯地亚拿突城的祭司中，希勒家的儿子耶利米的话记在下面。犹大王亚们的儿子约西亚在位十三年，耶和华的话临到耶利米。从犹大王约西亚的儿子约雅敬在位的时候，直到犹大王约西亚的儿子西底家在位的末年，就是十一年五月间耶路撒冷人被掳的时候，耶和华的话也常临到耶利米。耶利米说，耶和华的话临到我说：我未将你造在腹中，我已晓得你；你未出母胎，我已分别你为圣；我已派你作列国的先知。（耶一：</a:t>
            </a:r>
            <a:r>
              <a:rPr lang="en-US" altLang="zh-CN" b="1" dirty="0" smtClean="0"/>
              <a:t>1-5</a:t>
            </a:r>
            <a:r>
              <a:rPr lang="zh-CN" altLang="en-US" b="1" dirty="0" smtClean="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对犹大的谴责（二至廿五章）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791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CN" sz="3500" b="1" dirty="0" smtClean="0">
                <a:latin typeface="+mn-ea"/>
              </a:rPr>
              <a:t>	</a:t>
            </a:r>
            <a:r>
              <a:rPr lang="zh-CN" altLang="en-US" sz="3500" b="1" dirty="0" smtClean="0">
                <a:latin typeface="+mn-ea"/>
              </a:rPr>
              <a:t>雅各家、以色列家的各族啊，你们当听耶和华的话。耶和华如此说：你们的列祖见我有什么不义，竟远离我，随从虚无的神，自己成为虚妄的呢</a:t>
            </a:r>
            <a:r>
              <a:rPr lang="en-US" altLang="zh-CN" sz="3500" b="1" dirty="0" smtClean="0">
                <a:latin typeface="+mn-ea"/>
              </a:rPr>
              <a:t>﹖</a:t>
            </a:r>
            <a:r>
              <a:rPr lang="zh-CN" altLang="en-US" sz="3500" b="1" dirty="0" smtClean="0">
                <a:latin typeface="+mn-ea"/>
              </a:rPr>
              <a:t>他们也不说：那领我们从埃及地上来，引导我们经过旷野，沙漠有深坑之地，和干旱死荫、无人经过、无人居住之地的耶和华在哪里呢</a:t>
            </a:r>
            <a:r>
              <a:rPr lang="en-US" altLang="zh-CN" sz="3500" b="1" dirty="0" smtClean="0">
                <a:latin typeface="+mn-ea"/>
              </a:rPr>
              <a:t>﹖</a:t>
            </a:r>
            <a:r>
              <a:rPr lang="zh-CN" altLang="en-US" sz="3500" b="1" dirty="0" smtClean="0">
                <a:latin typeface="+mn-ea"/>
              </a:rPr>
              <a:t>我领你们进入肥美之地，使你们得吃其中的果子和美物；但你们进入的时候就玷污我的地，使我的产业成为可憎的。祭司都不说，耶和华在哪里呢</a:t>
            </a:r>
            <a:r>
              <a:rPr lang="en-US" altLang="zh-CN" sz="3500" b="1" dirty="0" smtClean="0">
                <a:latin typeface="+mn-ea"/>
              </a:rPr>
              <a:t>﹖</a:t>
            </a:r>
            <a:r>
              <a:rPr lang="zh-CN" altLang="en-US" sz="3500" b="1" dirty="0" smtClean="0">
                <a:latin typeface="+mn-ea"/>
              </a:rPr>
              <a:t>传讲律法的都不认识我。官长违背我；先知藉巴力说预言，随从无益的神。耶和华说：我因此必与你们争辩，也必与你们的子孙争辩。</a:t>
            </a:r>
            <a:r>
              <a:rPr lang="zh-CN" altLang="en-US" b="1" dirty="0" smtClean="0"/>
              <a:t>（耶二：</a:t>
            </a:r>
            <a:r>
              <a:rPr lang="en-US" altLang="zh-CN" b="1" dirty="0" smtClean="0"/>
              <a:t>5-9</a:t>
            </a:r>
            <a:r>
              <a:rPr lang="zh-CN" altLang="en-US" b="1" dirty="0" smtClean="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耶利米遭迫害（廿六</a:t>
            </a:r>
            <a:r>
              <a:rPr lang="en-US" altLang="zh-CN" b="1" dirty="0" smtClean="0"/>
              <a:t>-</a:t>
            </a:r>
            <a:r>
              <a:rPr lang="zh-CN" altLang="en-US" b="1" dirty="0" smtClean="0"/>
              <a:t>廿九章）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b="1" dirty="0" smtClean="0"/>
              <a:t>耶利米在耶和华殿中说的这些话，祭司、先知与众民都听见了。耶利米说完了耶和华所吩咐他对众人说的一切话，祭司、先知与众民都来抓住他，说：你必要死！你为何托耶和华的名预言，说这殿必如示罗，这城必变为荒场无人居住呢</a:t>
            </a:r>
            <a:r>
              <a:rPr lang="en-US" altLang="zh-CN" b="1" dirty="0" smtClean="0"/>
              <a:t>﹖</a:t>
            </a:r>
            <a:r>
              <a:rPr lang="zh-CN" altLang="en-US" b="1" dirty="0" smtClean="0"/>
              <a:t>于是众民都在耶和华的殿中聚集到耶利米那里。犹大的首领听见这事，就从王宫上到耶和华的殿，坐在耶和华殿的新门口。祭司、先知对首领和众民说：这人是该死的；因为他说预言攻击这城，正如你们亲耳所听见的。（耶廿六：</a:t>
            </a:r>
            <a:r>
              <a:rPr lang="en-US" altLang="zh-CN" b="1" dirty="0" smtClean="0"/>
              <a:t>7-11</a:t>
            </a:r>
            <a:r>
              <a:rPr lang="zh-CN" altLang="en-US" b="1" dirty="0" smtClean="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将来的复兴（卅至卅三章）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86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CN" altLang="en-US" b="1" dirty="0" smtClean="0">
                <a:latin typeface="+mn-ea"/>
              </a:rPr>
              <a:t> 耶和华如此说：我必使雅各被掳去的帐棚归回，也必顾惜他的住处。城必建造在原旧的山冈；宫殿也照旧有人居住。必有感谢和欢乐的声音从其中发出，我要使他们增多，不致减少；使他们尊荣，不致卑微。他们的儿女要如往日；他们的会众坚立在我面前；凡欺压他们的，我必刑罚他。他们的君王必是属乎他们的；掌权的必从他们中间而出。我要使他就近我，他也要亲近我；不然，谁有胆量亲近我呢</a:t>
            </a:r>
            <a:r>
              <a:rPr lang="en-US" altLang="zh-CN" b="1" dirty="0" smtClean="0">
                <a:latin typeface="+mn-ea"/>
              </a:rPr>
              <a:t>﹖</a:t>
            </a:r>
            <a:r>
              <a:rPr lang="zh-CN" altLang="en-US" b="1" dirty="0" smtClean="0">
                <a:latin typeface="+mn-ea"/>
              </a:rPr>
              <a:t>这是耶和华说的。你们要作我的子民，我要作你们的神。看哪，耶和华的忿怒好像暴风已经发出；是扫灭的暴风，必转到恶人的头上。（卅：</a:t>
            </a:r>
            <a:r>
              <a:rPr lang="en-US" altLang="zh-CN" b="1" dirty="0" smtClean="0">
                <a:latin typeface="+mn-ea"/>
              </a:rPr>
              <a:t>18-23</a:t>
            </a:r>
            <a:r>
              <a:rPr lang="zh-CN" altLang="en-US" b="1" dirty="0" smtClean="0">
                <a:latin typeface="+mn-ea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6836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/>
              <a:t>耶路撒冷被毁（卅四至四十五章）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b="1" dirty="0" smtClean="0"/>
              <a:t>迦勒底的军队追赶他们，在耶利哥的平原追上西底家，将他拿住，带到哈马地的利比拉、巴比伦王尼布甲尼撒那里；尼布甲尼撒就审判他。巴比伦王在利比拉、西底家眼前杀了他的众子，又杀了犹大的一切贵冑，并且剜西底家的眼睛，用铜炼锁着他，要带到巴比伦去。迦勒底人用火焚烧王宫和百姓的房屋，又拆毁耶路撒冷的城墙。那时，护卫长尼布撒拉旦将城里所剩下的百姓和投降他的逃民，以及其余的民都掳到巴比伦去了。护卫长尼布撒拉旦却将民中毫无所有的穷人留在犹大地，当时给他们葡萄园和田地。（耶卅九：</a:t>
            </a:r>
            <a:r>
              <a:rPr lang="en-US" altLang="zh-CN" b="1" dirty="0" smtClean="0"/>
              <a:t>5-10</a:t>
            </a:r>
            <a:r>
              <a:rPr lang="zh-CN" altLang="en-US" b="1" dirty="0" smtClean="0"/>
              <a:t>）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先知书概</a:t>
            </a:r>
            <a:r>
              <a:rPr lang="zh-CN" altLang="en-US" b="1" dirty="0"/>
              <a:t>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n-ea"/>
              </a:rPr>
              <a:t>旧约圣经的最后十七卷书为先知书，其中又按篇幅长短分为大先知书和小先知书。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+mn-ea"/>
              </a:rPr>
              <a:t>赞</a:t>
            </a:r>
            <a:r>
              <a:rPr lang="zh-CN" altLang="en-US" b="1" dirty="0" smtClean="0">
                <a:latin typeface="+mn-ea"/>
              </a:rPr>
              <a:t>美诗篇类主要是在以色列鼎盛时期写成的，先知书则是在以色列的没落和黑暗时期写的。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n-ea"/>
              </a:rPr>
              <a:t>一些重要先知（以利亚、以利沙、拿单等等）没有留下书卷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n-ea"/>
              </a:rPr>
              <a:t>先知书的主要信息：</a:t>
            </a:r>
            <a:endParaRPr lang="en-US" altLang="zh-CN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b="1" dirty="0">
                <a:latin typeface="+mn-ea"/>
              </a:rPr>
              <a:t>揭</a:t>
            </a:r>
            <a:r>
              <a:rPr lang="zh-CN" altLang="en-US" b="1" dirty="0" smtClean="0">
                <a:latin typeface="+mn-ea"/>
              </a:rPr>
              <a:t>示人的罪恶；</a:t>
            </a:r>
            <a:endParaRPr lang="en-US" altLang="zh-CN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b="1" dirty="0">
                <a:latin typeface="+mn-ea"/>
              </a:rPr>
              <a:t>呼</a:t>
            </a:r>
            <a:r>
              <a:rPr lang="zh-CN" altLang="en-US" b="1" dirty="0" smtClean="0">
                <a:latin typeface="+mn-ea"/>
              </a:rPr>
              <a:t>吁人的悔改；</a:t>
            </a:r>
            <a:endParaRPr lang="en-US" altLang="zh-CN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b="1" dirty="0" smtClean="0">
                <a:latin typeface="+mn-ea"/>
              </a:rPr>
              <a:t>宣告神的审判；</a:t>
            </a:r>
            <a:endParaRPr lang="en-US" altLang="zh-CN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b="1" dirty="0">
                <a:latin typeface="+mn-ea"/>
              </a:rPr>
              <a:t>预</a:t>
            </a:r>
            <a:r>
              <a:rPr lang="zh-CN" altLang="en-US" b="1" dirty="0" smtClean="0">
                <a:latin typeface="+mn-ea"/>
              </a:rPr>
              <a:t>言神的救赎</a:t>
            </a:r>
            <a:endParaRPr 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345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对各国的谴责（四十五至五十一章）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523999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>
                <a:latin typeface="+mn-ea"/>
              </a:rPr>
              <a:t>	</a:t>
            </a:r>
            <a:r>
              <a:rPr lang="zh-CN" altLang="en-US" b="1" dirty="0" smtClean="0">
                <a:latin typeface="+mn-ea"/>
              </a:rPr>
              <a:t>埃及、非利士、摩押、亚扪、以东、大马色、基达和夏琐、以拦、巴比伦</a:t>
            </a:r>
            <a:endParaRPr lang="en-US" b="1" dirty="0">
              <a:latin typeface="+mn-e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743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400" b="1" dirty="0" smtClean="0">
                <a:latin typeface="+mj-lt"/>
                <a:ea typeface="+mj-ea"/>
                <a:cs typeface="+mj-cs"/>
              </a:rPr>
              <a:t>历史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的回顾（五十二章）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3581400"/>
            <a:ext cx="88392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耶路撒冷被攻占（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1-11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节）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3200" b="1" dirty="0" smtClean="0">
                <a:latin typeface="+mn-ea"/>
              </a:rPr>
              <a:t>耶路撒冷被毁（</a:t>
            </a:r>
            <a:r>
              <a:rPr lang="en-US" altLang="zh-CN" sz="3200" b="1" dirty="0" smtClean="0">
                <a:latin typeface="+mn-ea"/>
              </a:rPr>
              <a:t>12-23</a:t>
            </a:r>
            <a:r>
              <a:rPr lang="zh-CN" altLang="en-US" sz="3200" b="1" dirty="0" smtClean="0">
                <a:latin typeface="+mn-ea"/>
              </a:rPr>
              <a:t>节）</a:t>
            </a:r>
            <a:endParaRPr lang="en-US" altLang="zh-CN" sz="3200" b="1" dirty="0" smtClean="0">
              <a:latin typeface="+mn-e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被掳至巴比伦（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24-30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节）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3200" b="1" dirty="0" smtClean="0">
                <a:latin typeface="+mn-ea"/>
              </a:rPr>
              <a:t>约雅斤被解救（</a:t>
            </a:r>
            <a:r>
              <a:rPr lang="en-US" altLang="zh-CN" sz="3200" b="1" dirty="0" smtClean="0">
                <a:latin typeface="+mn-ea"/>
              </a:rPr>
              <a:t>31-34</a:t>
            </a:r>
            <a:r>
              <a:rPr lang="zh-CN" altLang="en-US" sz="3200" b="1" dirty="0" smtClean="0">
                <a:latin typeface="+mn-ea"/>
              </a:rPr>
              <a:t>节）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6836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/>
              <a:t>盼望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3820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>
                <a:latin typeface="+mn-ea"/>
              </a:rPr>
              <a:t>	</a:t>
            </a:r>
            <a:r>
              <a:rPr lang="zh-CN" altLang="en-US" b="1" dirty="0" smtClean="0">
                <a:latin typeface="+mn-ea"/>
              </a:rPr>
              <a:t>耶和华如此说：为巴比伦所定的七十年满了以后，我要眷顾你们，向你们成就我的恩言，使你们仍回此地。耶和华说：我知道我向你们所怀的意念是赐平安的意念，不是降灾祸的意念，要叫你们末后有指望。你们要呼求我，祷告我，我就应允你们。你们寻求我，若专心寻求我，就必寻见。（耶廿九：</a:t>
            </a:r>
            <a:r>
              <a:rPr lang="en-US" altLang="zh-CN" b="1" dirty="0" smtClean="0">
                <a:latin typeface="+mn-ea"/>
              </a:rPr>
              <a:t>10-13</a:t>
            </a:r>
            <a:r>
              <a:rPr lang="zh-CN" altLang="en-US" b="1" dirty="0" smtClean="0">
                <a:latin typeface="+mn-ea"/>
              </a:rPr>
              <a:t>）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大先知书总体介绍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6019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/>
              <a:t>以赛亚书：包含两个主要的信息 </a:t>
            </a:r>
            <a:r>
              <a:rPr lang="en-US" altLang="zh-CN" b="1" dirty="0" smtClean="0"/>
              <a:t>–</a:t>
            </a:r>
            <a:r>
              <a:rPr lang="zh-CN" altLang="en-US" b="1" dirty="0" smtClean="0"/>
              <a:t> 审判和安慰。以赛亚书指出犹大的罪，并宣告神对犹大及各国的审判，以及审判以后的祝福和救赎。</a:t>
            </a:r>
            <a:endParaRPr lang="en-US" altLang="zh-CN" sz="10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/>
              <a:t>耶利米书：犹大的败坏已经无药可救，耶利米面对拒绝和迫害，宣告就在眼前的审判。犹大因违背神而凋零，但恩慈的神也应许与他们重立新约。</a:t>
            </a:r>
            <a:endParaRPr lang="en-US" altLang="zh-CN" sz="10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/>
              <a:t> 耶利米哀歌：由五篇哀悼的诗组成，是为被毁的耶路撒冷的被毁所唱的悼词。书中对耶利米的心中的哀痛表露无遗。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0339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大先知书总体介绍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6019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/>
              <a:t>以西结书：在耶路撒冷被毁前后，以西结向被掳到巴比伦的犹太人宣讲信息。他的信息是要人们相信，耶路撒冷的毁灭是不可避免的，但他们的被掳却是暂时的。以西结也宣告了神对犹大的敌人的审判，并以对犹大的将来的启示异像而结束。</a:t>
            </a:r>
            <a:endParaRPr lang="en-US" altLang="zh-CN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/>
              <a:t>但</a:t>
            </a:r>
            <a:r>
              <a:rPr lang="zh-CN" altLang="en-US" b="1" dirty="0" smtClean="0"/>
              <a:t>以理书：记载了历史发展的详细预言，说明了神掌管历史的主权。当以色列失望无助的时候，但以理书通过揭示神的能力和计划，给他们带来鼓励。</a:t>
            </a:r>
            <a:endParaRPr lang="en-US" altLang="zh-CN" sz="1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8931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以赛亚书简介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n-ea"/>
              </a:rPr>
              <a:t>作者以赛亚受过高深的教育，他与王室成员有密切的关联。</a:t>
            </a:r>
            <a:endParaRPr lang="en-US" altLang="zh-CN" sz="1000" b="1" dirty="0" smtClean="0">
              <a:latin typeface="+mn-ea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n-ea"/>
              </a:rPr>
              <a:t>以赛亚的事工时期为主前</a:t>
            </a:r>
            <a:r>
              <a:rPr lang="en-US" altLang="zh-CN" b="1" dirty="0" smtClean="0">
                <a:latin typeface="+mn-ea"/>
              </a:rPr>
              <a:t>740-680</a:t>
            </a:r>
            <a:r>
              <a:rPr lang="zh-CN" altLang="en-US" b="1" dirty="0" smtClean="0">
                <a:latin typeface="+mn-ea"/>
              </a:rPr>
              <a:t>年，历经犹大王乌西雅、约坦、亚哈斯、希西家、玛拿西。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n-ea"/>
              </a:rPr>
              <a:t>与以赛亚同时期的先知有何西阿和弥迦。时值亚述国鼎盛，及北国被掳前后。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+mn-ea"/>
              </a:rPr>
              <a:t>以赛亚书亦被称</a:t>
            </a:r>
            <a:r>
              <a:rPr lang="zh-CN" altLang="en-US" b="1" dirty="0" smtClean="0">
                <a:latin typeface="+mn-ea"/>
              </a:rPr>
              <a:t>为小圣经，其结构与整部圣经有许多相似之处。</a:t>
            </a:r>
            <a:endParaRPr lang="en-US" altLang="zh-CN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n-ea"/>
              </a:rPr>
              <a:t>根据犹太人传统，以赛亚被邪恶的玛拿西王锯为两半而死。</a:t>
            </a:r>
            <a:endParaRPr 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531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762000"/>
          </a:xfrm>
        </p:spPr>
        <p:txBody>
          <a:bodyPr>
            <a:normAutofit/>
          </a:bodyPr>
          <a:lstStyle/>
          <a:p>
            <a:r>
              <a:rPr lang="zh-CN" altLang="en-US" sz="4000" b="1" dirty="0" smtClean="0"/>
              <a:t>以赛亚书总体结构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198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n-ea"/>
              </a:rPr>
              <a:t>预言（审判）：一至三十五章</a:t>
            </a:r>
            <a:endParaRPr lang="en-US" altLang="zh-CN" b="1" dirty="0" smtClean="0">
              <a:latin typeface="+mn-ea"/>
            </a:endParaRPr>
          </a:p>
          <a:p>
            <a:pPr marL="857250" lvl="1" indent="-457200">
              <a:buFont typeface="Wingdings" panose="05000000000000000000" pitchFamily="2" charset="2"/>
              <a:buChar char="v"/>
            </a:pP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针对犹大的预言（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1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：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1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–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12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：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6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）</a:t>
            </a:r>
            <a:endParaRPr lang="en-US" altLang="zh-CN" b="1" dirty="0" smtClean="0">
              <a:solidFill>
                <a:srgbClr val="0070C0"/>
              </a:solidFill>
              <a:latin typeface="+mn-ea"/>
            </a:endParaRPr>
          </a:p>
          <a:p>
            <a:pPr marL="857250" lvl="1" indent="-457200">
              <a:buFont typeface="Wingdings" panose="05000000000000000000" pitchFamily="2" charset="2"/>
              <a:buChar char="v"/>
            </a:pPr>
            <a:r>
              <a:rPr lang="zh-CN" altLang="en-US" b="1" dirty="0">
                <a:solidFill>
                  <a:srgbClr val="0070C0"/>
                </a:solidFill>
                <a:latin typeface="+mn-ea"/>
              </a:rPr>
              <a:t>针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对各国的预言（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13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：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1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zh-CN" b="1" dirty="0">
                <a:solidFill>
                  <a:srgbClr val="0070C0"/>
                </a:solidFill>
                <a:latin typeface="+mn-ea"/>
              </a:rPr>
              <a:t>–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23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：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18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）</a:t>
            </a:r>
            <a:endParaRPr lang="en-US" altLang="zh-CN" b="1" dirty="0" smtClean="0">
              <a:solidFill>
                <a:srgbClr val="0070C0"/>
              </a:solidFill>
              <a:latin typeface="+mn-ea"/>
            </a:endParaRPr>
          </a:p>
          <a:p>
            <a:pPr marL="857250" lvl="1" indent="-457200">
              <a:buFont typeface="Wingdings" panose="05000000000000000000" pitchFamily="2" charset="2"/>
              <a:buChar char="v"/>
            </a:pPr>
            <a:r>
              <a:rPr lang="zh-CN" altLang="en-US" b="1" dirty="0">
                <a:solidFill>
                  <a:srgbClr val="0070C0"/>
                </a:solidFill>
                <a:latin typeface="+mn-ea"/>
              </a:rPr>
              <a:t>关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于主的日子的预言（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24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：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1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–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27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：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13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）</a:t>
            </a:r>
            <a:endParaRPr lang="en-US" altLang="zh-CN" b="1" dirty="0" smtClean="0">
              <a:solidFill>
                <a:srgbClr val="0070C0"/>
              </a:solidFill>
              <a:latin typeface="+mn-ea"/>
            </a:endParaRPr>
          </a:p>
          <a:p>
            <a:pPr marL="857250" lvl="1" indent="-457200">
              <a:buFont typeface="Wingdings" panose="05000000000000000000" pitchFamily="2" charset="2"/>
              <a:buChar char="v"/>
            </a:pPr>
            <a:r>
              <a:rPr lang="zh-CN" altLang="en-US" b="1" dirty="0">
                <a:solidFill>
                  <a:srgbClr val="0070C0"/>
                </a:solidFill>
                <a:latin typeface="+mn-ea"/>
              </a:rPr>
              <a:t>关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于审判和祝福的预言（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28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：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1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–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35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：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10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）</a:t>
            </a:r>
            <a:endParaRPr lang="en-US" altLang="zh-CN" sz="900" b="1" dirty="0" smtClean="0">
              <a:solidFill>
                <a:srgbClr val="0070C0"/>
              </a:solidFill>
              <a:latin typeface="+mn-ea"/>
            </a:endParaRPr>
          </a:p>
          <a:p>
            <a:pPr marL="857250" lvl="1" indent="-457200">
              <a:buFont typeface="Wingdings" panose="05000000000000000000" pitchFamily="2" charset="2"/>
              <a:buChar char="v"/>
            </a:pPr>
            <a:endParaRPr lang="en-US" altLang="zh-CN" sz="9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+mn-ea"/>
              </a:rPr>
              <a:t>历</a:t>
            </a:r>
            <a:r>
              <a:rPr lang="zh-CN" altLang="en-US" b="1" dirty="0" smtClean="0">
                <a:latin typeface="+mn-ea"/>
              </a:rPr>
              <a:t>史（过渡）：三十六至三十九章</a:t>
            </a:r>
            <a:endParaRPr lang="en-US" altLang="zh-CN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b="1" dirty="0">
                <a:solidFill>
                  <a:srgbClr val="0070C0"/>
                </a:solidFill>
                <a:latin typeface="+mn-ea"/>
              </a:rPr>
              <a:t>西希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家的拯救、疾病、过犯</a:t>
            </a:r>
            <a:endParaRPr lang="en-US" altLang="zh-CN" sz="900" b="1" dirty="0" smtClean="0">
              <a:solidFill>
                <a:srgbClr val="0070C0"/>
              </a:solidFill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9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+mn-ea"/>
              </a:rPr>
              <a:t>拯</a:t>
            </a:r>
            <a:r>
              <a:rPr lang="zh-CN" altLang="en-US" b="1" dirty="0" smtClean="0">
                <a:latin typeface="+mn-ea"/>
              </a:rPr>
              <a:t>救（盼望）：四十至六十六章</a:t>
            </a:r>
            <a:endParaRPr lang="en-US" altLang="zh-CN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b="1" dirty="0">
                <a:solidFill>
                  <a:srgbClr val="0070C0"/>
                </a:solidFill>
                <a:latin typeface="+mn-ea"/>
              </a:rPr>
              <a:t>以色列的拯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救（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40:1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–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48:22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）</a:t>
            </a:r>
            <a:endParaRPr lang="en-US" altLang="zh-CN" b="1" dirty="0" smtClean="0">
              <a:solidFill>
                <a:srgbClr val="0070C0"/>
              </a:solidFill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b="1" dirty="0">
                <a:solidFill>
                  <a:srgbClr val="0070C0"/>
                </a:solidFill>
                <a:latin typeface="+mn-ea"/>
              </a:rPr>
              <a:t>以色列的拯救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者（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49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：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1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–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57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：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21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）</a:t>
            </a:r>
            <a:endParaRPr lang="en-US" altLang="zh-CN" b="1" dirty="0" smtClean="0">
              <a:solidFill>
                <a:srgbClr val="0070C0"/>
              </a:solidFill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b="1" dirty="0">
                <a:solidFill>
                  <a:srgbClr val="0070C0"/>
                </a:solidFill>
                <a:latin typeface="+mn-ea"/>
              </a:rPr>
              <a:t>以色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列荣耀的将来（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58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：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1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—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66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：</a:t>
            </a:r>
            <a:r>
              <a:rPr lang="en-US" altLang="zh-CN" b="1" dirty="0" smtClean="0">
                <a:solidFill>
                  <a:srgbClr val="0070C0"/>
                </a:solidFill>
                <a:latin typeface="+mn-ea"/>
              </a:rPr>
              <a:t>24</a:t>
            </a:r>
            <a:r>
              <a:rPr lang="zh-CN" altLang="en-US" b="1" dirty="0" smtClean="0">
                <a:solidFill>
                  <a:srgbClr val="0070C0"/>
                </a:solidFill>
                <a:latin typeface="+mn-ea"/>
              </a:rPr>
              <a:t>）</a:t>
            </a:r>
            <a:endParaRPr lang="en-US" b="1" dirty="0">
              <a:solidFill>
                <a:srgbClr val="0070C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739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/>
              <a:t>针对犹大的预言</a:t>
            </a:r>
            <a:r>
              <a:rPr lang="en-US" altLang="zh-CN" sz="4000" b="1" dirty="0" smtClean="0"/>
              <a:t>--</a:t>
            </a:r>
            <a:r>
              <a:rPr lang="zh-CN" altLang="en-US" sz="4000" b="1" dirty="0" smtClean="0"/>
              <a:t>审判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b="1" dirty="0" smtClean="0">
                <a:latin typeface="+mn-ea"/>
              </a:rPr>
              <a:t>天哪，要听！地啊，侧耳而听！因为耶和华说我养育儿女，将他们养大，他们竟悖逆我。牛认识主人，驴认识主人的槽，以色列却不认识；我的民却不留意。嗐！犯罪的国民，担着罪孽的百姓；行恶的种类，败坏的儿女！他们离弃耶和华，藐视以色列的圣者，与他生疏，往后退步。（一：</a:t>
            </a:r>
            <a:r>
              <a:rPr lang="en-US" altLang="zh-CN" b="1" dirty="0" smtClean="0">
                <a:latin typeface="+mn-ea"/>
              </a:rPr>
              <a:t>2-4</a:t>
            </a:r>
            <a:r>
              <a:rPr lang="zh-CN" altLang="en-US" b="1" dirty="0" smtClean="0">
                <a:latin typeface="+mn-ea"/>
              </a:rPr>
              <a:t>）</a:t>
            </a:r>
          </a:p>
          <a:p>
            <a:pPr>
              <a:buNone/>
            </a:pP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	</a:t>
            </a:r>
            <a:r>
              <a:rPr lang="zh-CN" altLang="en-US" b="1" dirty="0" smtClean="0">
                <a:latin typeface="+mn-ea"/>
              </a:rPr>
              <a:t>耶路撒冷败落，犹大倾倒；因为他们的舌头和行为与耶和华反对，惹了他荣光的眼目。（三：</a:t>
            </a:r>
            <a:r>
              <a:rPr lang="en-US" altLang="zh-CN" b="1" dirty="0" smtClean="0">
                <a:latin typeface="+mn-ea"/>
              </a:rPr>
              <a:t>8</a:t>
            </a:r>
            <a:r>
              <a:rPr lang="zh-CN" altLang="en-US" b="1" dirty="0" smtClean="0">
                <a:latin typeface="+mn-ea"/>
              </a:rPr>
              <a:t>）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/>
              <a:t>针对犹大的预言</a:t>
            </a:r>
            <a:r>
              <a:rPr lang="en-US" altLang="zh-CN" sz="4000" b="1" dirty="0" smtClean="0"/>
              <a:t>—</a:t>
            </a:r>
            <a:r>
              <a:rPr lang="zh-CN" altLang="en-US" sz="4000" b="1" dirty="0" smtClean="0"/>
              <a:t>复兴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b="1" dirty="0" smtClean="0">
                <a:latin typeface="+mn-ea"/>
              </a:rPr>
              <a:t>	</a:t>
            </a:r>
            <a:r>
              <a:rPr lang="zh-CN" altLang="en-US" b="1" dirty="0" smtClean="0">
                <a:latin typeface="+mn-ea"/>
              </a:rPr>
              <a:t>我必反手加在你身上，炼尽你的渣滓，除净你的杂质。我也必复还你的审判官，像起初一样，复还你的谋士，像起先一般。然后，你必称为公义之城，忠信之邑。锡安必因公平得蒙救赎；其中归正的人必因公义得蒙救赎。</a:t>
            </a:r>
            <a:r>
              <a:rPr lang="en-US" altLang="zh-CN" b="1" dirty="0" smtClean="0">
                <a:latin typeface="+mn-ea"/>
              </a:rPr>
              <a:t>(</a:t>
            </a:r>
            <a:r>
              <a:rPr lang="zh-CN" altLang="en-US" b="1" dirty="0" smtClean="0">
                <a:latin typeface="+mn-ea"/>
              </a:rPr>
              <a:t>一</a:t>
            </a:r>
            <a:r>
              <a:rPr lang="en-US" altLang="zh-CN" b="1" dirty="0" smtClean="0">
                <a:latin typeface="+mn-ea"/>
              </a:rPr>
              <a:t>:25-27)</a:t>
            </a:r>
            <a:endParaRPr lang="zh-CN" altLang="en-US" b="1" dirty="0" smtClean="0">
              <a:latin typeface="+mn-ea"/>
            </a:endParaRPr>
          </a:p>
          <a:p>
            <a:pPr>
              <a:buNone/>
            </a:pP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	</a:t>
            </a:r>
            <a:r>
              <a:rPr lang="zh-CN" altLang="en-US" b="1" dirty="0" smtClean="0">
                <a:latin typeface="+mn-ea"/>
              </a:rPr>
              <a:t>因有一婴孩为我们而生；有一子赐给我们。政权必担在他的肩头上；他名称为奇妙策士、全能的神、永在的父、和平的君。他的政权与平安必加增无穷。他必在大卫的宝座上治理他的国，以公平公义使国坚定稳固，从今直到永远。万军之耶和华的热心必成就这事。</a:t>
            </a:r>
            <a:r>
              <a:rPr lang="en-US" altLang="zh-CN" b="1" dirty="0" smtClean="0">
                <a:latin typeface="+mn-ea"/>
              </a:rPr>
              <a:t>(</a:t>
            </a:r>
            <a:r>
              <a:rPr lang="zh-CN" altLang="en-US" b="1" dirty="0" smtClean="0">
                <a:latin typeface="+mn-ea"/>
              </a:rPr>
              <a:t>九</a:t>
            </a:r>
            <a:r>
              <a:rPr lang="en-US" altLang="zh-CN" b="1" dirty="0" smtClean="0">
                <a:latin typeface="+mn-ea"/>
              </a:rPr>
              <a:t>:6-7)</a:t>
            </a:r>
            <a:endParaRPr lang="zh-CN" altLang="en-US" b="1" dirty="0" smtClean="0">
              <a:latin typeface="+mn-ea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针对各国的预言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(13-23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章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)</a:t>
            </a:r>
            <a:endParaRPr lang="en-US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pPr>
              <a:buNone/>
            </a:pPr>
            <a:r>
              <a:rPr lang="en-US" altLang="zh-CN" b="1" dirty="0" smtClean="0"/>
              <a:t>	</a:t>
            </a:r>
            <a:r>
              <a:rPr lang="zh-CN" altLang="en-US" b="1" dirty="0" smtClean="0"/>
              <a:t>巴比伦素来为列国的荣耀，为迦勒底人所矜夸的华美，必像神所倾覆的所多玛、蛾摩拉一样。其内必永无人烟，世世代代无人居住。亚拉伯人也不在那里支搭帐棚；牧羊的人也不使羊群卧在那里。</a:t>
            </a:r>
            <a:r>
              <a:rPr lang="en-US" altLang="zh-CN" b="1" dirty="0" smtClean="0"/>
              <a:t>(</a:t>
            </a:r>
            <a:r>
              <a:rPr lang="zh-CN" altLang="en-US" b="1" dirty="0" smtClean="0"/>
              <a:t>十三</a:t>
            </a:r>
            <a:r>
              <a:rPr lang="en-US" altLang="zh-CN" b="1" dirty="0" smtClean="0"/>
              <a:t>:19-20)</a:t>
            </a:r>
          </a:p>
          <a:p>
            <a:pPr>
              <a:buNone/>
            </a:pPr>
            <a:endParaRPr lang="en-US" altLang="zh-CN" b="1" dirty="0" smtClean="0"/>
          </a:p>
          <a:p>
            <a:pPr>
              <a:buNone/>
            </a:pPr>
            <a:r>
              <a:rPr lang="en-US" altLang="zh-CN" b="1" dirty="0" smtClean="0"/>
              <a:t>	</a:t>
            </a:r>
            <a:r>
              <a:rPr lang="zh-CN" altLang="en-US" b="1" dirty="0" smtClean="0">
                <a:latin typeface="+mn-ea"/>
              </a:rPr>
              <a:t>其他国家</a:t>
            </a:r>
            <a:r>
              <a:rPr lang="en-US" altLang="zh-CN" b="1" dirty="0" smtClean="0">
                <a:latin typeface="+mn-ea"/>
              </a:rPr>
              <a:t>:</a:t>
            </a:r>
            <a:r>
              <a:rPr lang="zh-CN" altLang="en-US" b="1" dirty="0" smtClean="0">
                <a:latin typeface="+mn-ea"/>
              </a:rPr>
              <a:t>亚述、非利士、摩押、大马色、撒玛利亚、古实、埃及、度玛（以东）、亚拉伯、耶路撒冷、推罗、西顿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1758</Words>
  <Application>Microsoft Office PowerPoint</Application>
  <PresentationFormat>On-screen Show (4:3)</PresentationFormat>
  <Paragraphs>119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先知书概要</vt:lpstr>
      <vt:lpstr>大先知书总体介绍</vt:lpstr>
      <vt:lpstr>大先知书总体介绍</vt:lpstr>
      <vt:lpstr>以赛亚书简介</vt:lpstr>
      <vt:lpstr>以赛亚书总体结构</vt:lpstr>
      <vt:lpstr>针对犹大的预言--审判</vt:lpstr>
      <vt:lpstr>针对犹大的预言—复兴</vt:lpstr>
      <vt:lpstr>针对各国的预言(13-23章)</vt:lpstr>
      <vt:lpstr>耶和华的日子(24-27章)</vt:lpstr>
      <vt:lpstr>历史的过渡：希西家的故事(36-39章)</vt:lpstr>
      <vt:lpstr>以色列的拯救者(49-57章)</vt:lpstr>
      <vt:lpstr>耶利米书简介</vt:lpstr>
      <vt:lpstr>耶利米书总体结构</vt:lpstr>
      <vt:lpstr>耶利米受命（第一章）</vt:lpstr>
      <vt:lpstr>对犹大的谴责（二至廿五章）</vt:lpstr>
      <vt:lpstr>耶利米遭迫害（廿六-廿九章）</vt:lpstr>
      <vt:lpstr>将来的复兴（卅至卅三章）</vt:lpstr>
      <vt:lpstr>耶路撒冷被毁（卅四至四十五章）</vt:lpstr>
      <vt:lpstr>对各国的谴责（四十五至五十一章）</vt:lpstr>
      <vt:lpstr>盼望</vt:lpstr>
    </vt:vector>
  </TitlesOfParts>
  <Company>RTI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 X.</dc:creator>
  <cp:lastModifiedBy>TennysonChen</cp:lastModifiedBy>
  <cp:revision>38</cp:revision>
  <dcterms:created xsi:type="dcterms:W3CDTF">2013-11-27T16:47:51Z</dcterms:created>
  <dcterms:modified xsi:type="dcterms:W3CDTF">2013-12-09T04:23:06Z</dcterms:modified>
</cp:coreProperties>
</file>