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7" r:id="rId4"/>
    <p:sldId id="258" r:id="rId5"/>
    <p:sldId id="266" r:id="rId6"/>
    <p:sldId id="263" r:id="rId7"/>
    <p:sldId id="260" r:id="rId8"/>
    <p:sldId id="261" r:id="rId9"/>
    <p:sldId id="262" r:id="rId10"/>
    <p:sldId id="265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宋体" panose="02010600030101010101" pitchFamily="2" charset="-122"/>
      <p:regular r:id="rId16"/>
    </p:embeddedFont>
    <p:embeddedFont>
      <p:font typeface="Comic Sans MS" panose="030F0702030302020204" pitchFamily="66" charset="0"/>
      <p:regular r:id="rId17"/>
      <p:bold r:id="rId18"/>
    </p:embeddedFont>
    <p:embeddedFont>
      <p:font typeface="Cooper Black" panose="0208090404030B020404" pitchFamily="18" charset="0"/>
      <p:regular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2F2"/>
    <a:srgbClr val="7B1E0F"/>
    <a:srgbClr val="1A6113"/>
    <a:srgbClr val="264A8A"/>
    <a:srgbClr val="B32C16"/>
    <a:srgbClr val="7598D9"/>
    <a:srgbClr val="F6B676"/>
    <a:srgbClr val="E5B1DA"/>
    <a:srgbClr val="F4A352"/>
    <a:srgbClr val="F2B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0" autoAdjust="0"/>
    <p:restoredTop sz="96688" autoAdjust="0"/>
  </p:normalViewPr>
  <p:slideViewPr>
    <p:cSldViewPr>
      <p:cViewPr>
        <p:scale>
          <a:sx n="80" d="100"/>
          <a:sy n="80" d="100"/>
        </p:scale>
        <p:origin x="-135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71005-BF88-4511-811E-4C07C13D0C2F}" type="doc">
      <dgm:prSet loTypeId="urn:microsoft.com/office/officeart/2005/8/layout/vList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787DC0E-DDE5-48CE-BB33-626C32A2217B}">
      <dgm:prSet custT="1"/>
      <dgm:spPr/>
      <dgm:t>
        <a:bodyPr/>
        <a:lstStyle/>
        <a:p>
          <a:pPr rtl="0"/>
          <a:r>
            <a:rPr lang="zh-CN" altLang="en-US" sz="2600" b="1" smtClean="0">
              <a:solidFill>
                <a:srgbClr val="264A8A"/>
              </a:solidFill>
            </a:rPr>
            <a:t>宣講基督耶穌。</a:t>
          </a:r>
          <a:endParaRPr lang="es-ES" sz="2600" b="1" dirty="0">
            <a:solidFill>
              <a:srgbClr val="264A8A"/>
            </a:solidFill>
          </a:endParaRPr>
        </a:p>
      </dgm:t>
    </dgm:pt>
    <dgm:pt modelId="{BBCC6405-8DC8-4D08-AD07-F27B89FD453D}" type="parTrans" cxnId="{86A805C6-B81A-4DEC-967C-EFEDBF86C075}">
      <dgm:prSet/>
      <dgm:spPr/>
      <dgm:t>
        <a:bodyPr/>
        <a:lstStyle/>
        <a:p>
          <a:endParaRPr lang="es-ES"/>
        </a:p>
      </dgm:t>
    </dgm:pt>
    <dgm:pt modelId="{3E353B68-15C5-45FC-99B4-DFC7A597AB14}" type="sibTrans" cxnId="{86A805C6-B81A-4DEC-967C-EFEDBF86C075}">
      <dgm:prSet/>
      <dgm:spPr/>
      <dgm:t>
        <a:bodyPr/>
        <a:lstStyle/>
        <a:p>
          <a:endParaRPr lang="es-ES"/>
        </a:p>
      </dgm:t>
    </dgm:pt>
    <dgm:pt modelId="{C3EDACF4-685D-4A73-A5C2-D0EF15A06B80}">
      <dgm:prSet custT="1"/>
      <dgm:spPr/>
      <dgm:t>
        <a:bodyPr/>
        <a:lstStyle/>
        <a:p>
          <a:pPr rtl="0"/>
          <a:r>
            <a:rPr lang="zh-CN" altLang="en-US" sz="2000" b="1" dirty="0" smtClean="0"/>
            <a:t>保羅時時刻刻都高舉基督的十字架，超越任何事物。</a:t>
          </a:r>
          <a:r>
            <a:rPr lang="en-US" sz="2000" b="1" dirty="0" smtClean="0"/>
            <a:t> </a:t>
          </a:r>
          <a:r>
            <a:rPr lang="zh-CN" altLang="en-US" sz="2000" b="1" dirty="0" smtClean="0"/>
            <a:t>（哥前 </a:t>
          </a:r>
          <a:r>
            <a:rPr lang="en-US" sz="2000" b="1" dirty="0" smtClean="0"/>
            <a:t>2:2).</a:t>
          </a:r>
          <a:endParaRPr lang="es-ES" sz="2000" b="1" dirty="0"/>
        </a:p>
      </dgm:t>
    </dgm:pt>
    <dgm:pt modelId="{F7B54567-62B6-4E24-A0A9-6928CCDCF229}" type="parTrans" cxnId="{ED71E435-2104-4F04-8444-7CF347259775}">
      <dgm:prSet/>
      <dgm:spPr/>
      <dgm:t>
        <a:bodyPr/>
        <a:lstStyle/>
        <a:p>
          <a:endParaRPr lang="es-ES"/>
        </a:p>
      </dgm:t>
    </dgm:pt>
    <dgm:pt modelId="{D1E18191-CE60-4D0D-A482-BFED7B54EC64}" type="sibTrans" cxnId="{ED71E435-2104-4F04-8444-7CF347259775}">
      <dgm:prSet/>
      <dgm:spPr/>
      <dgm:t>
        <a:bodyPr/>
        <a:lstStyle/>
        <a:p>
          <a:endParaRPr lang="es-ES"/>
        </a:p>
      </dgm:t>
    </dgm:pt>
    <dgm:pt modelId="{0F61114D-8772-47B0-A97D-E138ACF2D7DA}">
      <dgm:prSet/>
      <dgm:spPr/>
      <dgm:t>
        <a:bodyPr/>
        <a:lstStyle/>
        <a:p>
          <a:pPr rtl="0"/>
          <a:r>
            <a:rPr lang="zh-CN" altLang="en-US" b="1" smtClean="0">
              <a:solidFill>
                <a:srgbClr val="1A6113"/>
              </a:solidFill>
            </a:rPr>
            <a:t>設立教會。</a:t>
          </a:r>
          <a:endParaRPr lang="es-ES" b="1" dirty="0">
            <a:solidFill>
              <a:srgbClr val="1A6113"/>
            </a:solidFill>
          </a:endParaRPr>
        </a:p>
      </dgm:t>
    </dgm:pt>
    <dgm:pt modelId="{F7EBCD12-375B-4420-8217-D5109CCA8F0D}" type="parTrans" cxnId="{C348C47E-9F55-4347-9E90-FBF6A95931AA}">
      <dgm:prSet/>
      <dgm:spPr/>
      <dgm:t>
        <a:bodyPr/>
        <a:lstStyle/>
        <a:p>
          <a:endParaRPr lang="es-ES"/>
        </a:p>
      </dgm:t>
    </dgm:pt>
    <dgm:pt modelId="{9C6F94FF-50F2-487F-A64C-2566B2E8E2DE}" type="sibTrans" cxnId="{C348C47E-9F55-4347-9E90-FBF6A95931AA}">
      <dgm:prSet/>
      <dgm:spPr/>
      <dgm:t>
        <a:bodyPr/>
        <a:lstStyle/>
        <a:p>
          <a:endParaRPr lang="es-ES"/>
        </a:p>
      </dgm:t>
    </dgm:pt>
    <dgm:pt modelId="{83AE801C-7E0C-4B9E-BEB6-DBA8DA395C15}">
      <dgm:prSet/>
      <dgm:spPr/>
      <dgm:t>
        <a:bodyPr/>
        <a:lstStyle/>
        <a:p>
          <a:pPr rtl="0"/>
          <a:r>
            <a:rPr lang="zh-CN" altLang="en-US" b="1" dirty="0" smtClean="0"/>
            <a:t>他所去過的每一個城市都有他所設立的教會。（提多書</a:t>
          </a:r>
          <a:r>
            <a:rPr lang="en-US" b="1" dirty="0" smtClean="0"/>
            <a:t>  </a:t>
          </a:r>
          <a:r>
            <a:rPr lang="en-US" b="1" dirty="0" smtClean="0"/>
            <a:t>1:5).</a:t>
          </a:r>
          <a:endParaRPr lang="es-ES" b="1" dirty="0"/>
        </a:p>
      </dgm:t>
    </dgm:pt>
    <dgm:pt modelId="{F891CC5E-834C-4A12-ABF7-B56BA6EB100D}" type="parTrans" cxnId="{D73CF069-C82A-4A29-A4FC-EA06D0579915}">
      <dgm:prSet/>
      <dgm:spPr/>
      <dgm:t>
        <a:bodyPr/>
        <a:lstStyle/>
        <a:p>
          <a:endParaRPr lang="es-ES"/>
        </a:p>
      </dgm:t>
    </dgm:pt>
    <dgm:pt modelId="{81323049-C263-4983-AEBB-FA728276528D}" type="sibTrans" cxnId="{D73CF069-C82A-4A29-A4FC-EA06D0579915}">
      <dgm:prSet/>
      <dgm:spPr/>
      <dgm:t>
        <a:bodyPr/>
        <a:lstStyle/>
        <a:p>
          <a:endParaRPr lang="es-ES"/>
        </a:p>
      </dgm:t>
    </dgm:pt>
    <dgm:pt modelId="{94ABF7DC-E8FA-4368-ADD7-0BF7ABB625CB}">
      <dgm:prSet/>
      <dgm:spPr/>
      <dgm:t>
        <a:bodyPr/>
        <a:lstStyle/>
        <a:p>
          <a:pPr rtl="0"/>
          <a:r>
            <a:rPr lang="zh-CN" altLang="en-US" b="1" smtClean="0">
              <a:solidFill>
                <a:srgbClr val="7B1E0F"/>
              </a:solidFill>
            </a:rPr>
            <a:t>餵養教會。</a:t>
          </a:r>
          <a:endParaRPr lang="es-ES" b="1" dirty="0">
            <a:solidFill>
              <a:srgbClr val="7B1E0F"/>
            </a:solidFill>
          </a:endParaRPr>
        </a:p>
      </dgm:t>
    </dgm:pt>
    <dgm:pt modelId="{B6C93EA0-D20C-4CBD-B187-47363E026E45}" type="parTrans" cxnId="{17714EB1-9C6D-4842-AB84-25577C4C5EE0}">
      <dgm:prSet/>
      <dgm:spPr/>
      <dgm:t>
        <a:bodyPr/>
        <a:lstStyle/>
        <a:p>
          <a:endParaRPr lang="es-ES"/>
        </a:p>
      </dgm:t>
    </dgm:pt>
    <dgm:pt modelId="{64C277E8-E7DB-45F0-AE18-821B6E1DE9A7}" type="sibTrans" cxnId="{17714EB1-9C6D-4842-AB84-25577C4C5EE0}">
      <dgm:prSet/>
      <dgm:spPr/>
      <dgm:t>
        <a:bodyPr/>
        <a:lstStyle/>
        <a:p>
          <a:endParaRPr lang="es-ES"/>
        </a:p>
      </dgm:t>
    </dgm:pt>
    <dgm:pt modelId="{F9591B70-0DDB-4935-BA4A-93129619FEDF}">
      <dgm:prSet/>
      <dgm:spPr/>
      <dgm:t>
        <a:bodyPr/>
        <a:lstStyle/>
        <a:p>
          <a:pPr rtl="0"/>
          <a:r>
            <a:rPr lang="zh-CN" altLang="en-US" b="1" dirty="0" smtClean="0"/>
            <a:t>他以書信餵養教會，並且糾正他們的錯誤。（哥前</a:t>
          </a:r>
          <a:r>
            <a:rPr lang="en-US" b="1" dirty="0" smtClean="0"/>
            <a:t> </a:t>
          </a:r>
          <a:r>
            <a:rPr lang="en-US" b="1" dirty="0" smtClean="0"/>
            <a:t>14:37).</a:t>
          </a:r>
          <a:endParaRPr lang="es-ES" b="1" dirty="0"/>
        </a:p>
      </dgm:t>
    </dgm:pt>
    <dgm:pt modelId="{ED0EFBCE-F1A9-4F77-9FF7-8A0112F207BF}" type="parTrans" cxnId="{D4B68246-22D0-4A1D-9E44-67D7D78E28E9}">
      <dgm:prSet/>
      <dgm:spPr/>
      <dgm:t>
        <a:bodyPr/>
        <a:lstStyle/>
        <a:p>
          <a:endParaRPr lang="es-ES"/>
        </a:p>
      </dgm:t>
    </dgm:pt>
    <dgm:pt modelId="{CBDBB1C5-A7B2-4BBD-931E-428C396FDF5A}" type="sibTrans" cxnId="{D4B68246-22D0-4A1D-9E44-67D7D78E28E9}">
      <dgm:prSet/>
      <dgm:spPr/>
      <dgm:t>
        <a:bodyPr/>
        <a:lstStyle/>
        <a:p>
          <a:endParaRPr lang="es-ES"/>
        </a:p>
      </dgm:t>
    </dgm:pt>
    <dgm:pt modelId="{B0178DA1-E6E2-42C4-B782-33915793919A}" type="pres">
      <dgm:prSet presAssocID="{16371005-BF88-4511-811E-4C07C13D0C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99FA77-EAAE-438F-A0E5-CAE922BDC49C}" type="pres">
      <dgm:prSet presAssocID="{5787DC0E-DDE5-48CE-BB33-626C32A2217B}" presName="comp" presStyleCnt="0"/>
      <dgm:spPr/>
    </dgm:pt>
    <dgm:pt modelId="{DE913E94-FB44-440D-8A24-DB9D0DFDB986}" type="pres">
      <dgm:prSet presAssocID="{5787DC0E-DDE5-48CE-BB33-626C32A2217B}" presName="box" presStyleLbl="node1" presStyleIdx="0" presStyleCnt="3" custLinFactNeighborY="3385"/>
      <dgm:spPr/>
      <dgm:t>
        <a:bodyPr/>
        <a:lstStyle/>
        <a:p>
          <a:endParaRPr lang="es-ES"/>
        </a:p>
      </dgm:t>
    </dgm:pt>
    <dgm:pt modelId="{55ACC36E-C1F1-4B6C-A83D-7F0D5404EBED}" type="pres">
      <dgm:prSet presAssocID="{5787DC0E-DDE5-48CE-BB33-626C32A2217B}" presName="img" presStyleLbl="fgImgPlace1" presStyleIdx="0" presStyleCnt="3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FEEE508-3CB2-435A-A316-E419B882B115}" type="pres">
      <dgm:prSet presAssocID="{5787DC0E-DDE5-48CE-BB33-626C32A2217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E1F1D1-0BF2-4B1D-9059-62A4C447C5A0}" type="pres">
      <dgm:prSet presAssocID="{3E353B68-15C5-45FC-99B4-DFC7A597AB14}" presName="spacer" presStyleCnt="0"/>
      <dgm:spPr/>
    </dgm:pt>
    <dgm:pt modelId="{75BDF2CA-11B3-4907-A761-EE1509D9E4AF}" type="pres">
      <dgm:prSet presAssocID="{0F61114D-8772-47B0-A97D-E138ACF2D7DA}" presName="comp" presStyleCnt="0"/>
      <dgm:spPr/>
    </dgm:pt>
    <dgm:pt modelId="{F884BE8D-BB84-41F7-B4AD-140C8D417364}" type="pres">
      <dgm:prSet presAssocID="{0F61114D-8772-47B0-A97D-E138ACF2D7DA}" presName="box" presStyleLbl="node1" presStyleIdx="1" presStyleCnt="3"/>
      <dgm:spPr/>
      <dgm:t>
        <a:bodyPr/>
        <a:lstStyle/>
        <a:p>
          <a:endParaRPr lang="es-ES"/>
        </a:p>
      </dgm:t>
    </dgm:pt>
    <dgm:pt modelId="{7C47D89D-E935-4A5E-8F36-F903522D6122}" type="pres">
      <dgm:prSet presAssocID="{0F61114D-8772-47B0-A97D-E138ACF2D7DA}" presName="img" presStyleLbl="fgImgPlace1" presStyleIdx="1" presStyleCnt="3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B1CE3EB-8908-46BE-85DB-535D66BFEF4A}" type="pres">
      <dgm:prSet presAssocID="{0F61114D-8772-47B0-A97D-E138ACF2D7D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3B0B44-6716-4B8D-9630-AB34E0D8C3F4}" type="pres">
      <dgm:prSet presAssocID="{9C6F94FF-50F2-487F-A64C-2566B2E8E2DE}" presName="spacer" presStyleCnt="0"/>
      <dgm:spPr/>
    </dgm:pt>
    <dgm:pt modelId="{17BCFB5F-F678-47CE-97EA-E0D82E7F34DD}" type="pres">
      <dgm:prSet presAssocID="{94ABF7DC-E8FA-4368-ADD7-0BF7ABB625CB}" presName="comp" presStyleCnt="0"/>
      <dgm:spPr/>
    </dgm:pt>
    <dgm:pt modelId="{7F5427C7-A62E-4CB6-9A39-F7469AACDB7B}" type="pres">
      <dgm:prSet presAssocID="{94ABF7DC-E8FA-4368-ADD7-0BF7ABB625CB}" presName="box" presStyleLbl="node1" presStyleIdx="2" presStyleCnt="3"/>
      <dgm:spPr/>
      <dgm:t>
        <a:bodyPr/>
        <a:lstStyle/>
        <a:p>
          <a:endParaRPr lang="es-ES"/>
        </a:p>
      </dgm:t>
    </dgm:pt>
    <dgm:pt modelId="{BB2EB3CB-B54A-48FA-81E5-65680098CA6C}" type="pres">
      <dgm:prSet presAssocID="{94ABF7DC-E8FA-4368-ADD7-0BF7ABB625CB}" presName="img" presStyleLbl="fgImgPlace1" presStyleIdx="2" presStyleCnt="3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CFF4A0D-4DFB-4434-8D6D-629ED942FCAF}" type="pres">
      <dgm:prSet presAssocID="{94ABF7DC-E8FA-4368-ADD7-0BF7ABB625C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D71E435-2104-4F04-8444-7CF347259775}" srcId="{5787DC0E-DDE5-48CE-BB33-626C32A2217B}" destId="{C3EDACF4-685D-4A73-A5C2-D0EF15A06B80}" srcOrd="0" destOrd="0" parTransId="{F7B54567-62B6-4E24-A0A9-6928CCDCF229}" sibTransId="{D1E18191-CE60-4D0D-A482-BFED7B54EC64}"/>
    <dgm:cxn modelId="{D4B68246-22D0-4A1D-9E44-67D7D78E28E9}" srcId="{94ABF7DC-E8FA-4368-ADD7-0BF7ABB625CB}" destId="{F9591B70-0DDB-4935-BA4A-93129619FEDF}" srcOrd="0" destOrd="0" parTransId="{ED0EFBCE-F1A9-4F77-9FF7-8A0112F207BF}" sibTransId="{CBDBB1C5-A7B2-4BBD-931E-428C396FDF5A}"/>
    <dgm:cxn modelId="{86A805C6-B81A-4DEC-967C-EFEDBF86C075}" srcId="{16371005-BF88-4511-811E-4C07C13D0C2F}" destId="{5787DC0E-DDE5-48CE-BB33-626C32A2217B}" srcOrd="0" destOrd="0" parTransId="{BBCC6405-8DC8-4D08-AD07-F27B89FD453D}" sibTransId="{3E353B68-15C5-45FC-99B4-DFC7A597AB14}"/>
    <dgm:cxn modelId="{18305F9A-D767-4309-9A68-51C51A2F57AA}" type="presOf" srcId="{5787DC0E-DDE5-48CE-BB33-626C32A2217B}" destId="{8FEEE508-3CB2-435A-A316-E419B882B115}" srcOrd="1" destOrd="0" presId="urn:microsoft.com/office/officeart/2005/8/layout/vList4"/>
    <dgm:cxn modelId="{75E43A14-5EC7-49E9-999F-0EC6858B4AA7}" type="presOf" srcId="{F9591B70-0DDB-4935-BA4A-93129619FEDF}" destId="{5CFF4A0D-4DFB-4434-8D6D-629ED942FCAF}" srcOrd="1" destOrd="1" presId="urn:microsoft.com/office/officeart/2005/8/layout/vList4"/>
    <dgm:cxn modelId="{C348C47E-9F55-4347-9E90-FBF6A95931AA}" srcId="{16371005-BF88-4511-811E-4C07C13D0C2F}" destId="{0F61114D-8772-47B0-A97D-E138ACF2D7DA}" srcOrd="1" destOrd="0" parTransId="{F7EBCD12-375B-4420-8217-D5109CCA8F0D}" sibTransId="{9C6F94FF-50F2-487F-A64C-2566B2E8E2DE}"/>
    <dgm:cxn modelId="{CC825706-D6D3-44B6-974F-1416BE500FA2}" type="presOf" srcId="{94ABF7DC-E8FA-4368-ADD7-0BF7ABB625CB}" destId="{7F5427C7-A62E-4CB6-9A39-F7469AACDB7B}" srcOrd="0" destOrd="0" presId="urn:microsoft.com/office/officeart/2005/8/layout/vList4"/>
    <dgm:cxn modelId="{BC615BEA-7DC7-4E63-B86C-F56301A31772}" type="presOf" srcId="{C3EDACF4-685D-4A73-A5C2-D0EF15A06B80}" destId="{8FEEE508-3CB2-435A-A316-E419B882B115}" srcOrd="1" destOrd="1" presId="urn:microsoft.com/office/officeart/2005/8/layout/vList4"/>
    <dgm:cxn modelId="{D0D866C7-79E1-4911-8E02-B7BC11D45BF8}" type="presOf" srcId="{0F61114D-8772-47B0-A97D-E138ACF2D7DA}" destId="{0B1CE3EB-8908-46BE-85DB-535D66BFEF4A}" srcOrd="1" destOrd="0" presId="urn:microsoft.com/office/officeart/2005/8/layout/vList4"/>
    <dgm:cxn modelId="{1B14A182-7908-42D1-BC1A-D6A9184FAA49}" type="presOf" srcId="{16371005-BF88-4511-811E-4C07C13D0C2F}" destId="{B0178DA1-E6E2-42C4-B782-33915793919A}" srcOrd="0" destOrd="0" presId="urn:microsoft.com/office/officeart/2005/8/layout/vList4"/>
    <dgm:cxn modelId="{042505A9-78BA-40E3-B73F-C2262015DD71}" type="presOf" srcId="{94ABF7DC-E8FA-4368-ADD7-0BF7ABB625CB}" destId="{5CFF4A0D-4DFB-4434-8D6D-629ED942FCAF}" srcOrd="1" destOrd="0" presId="urn:microsoft.com/office/officeart/2005/8/layout/vList4"/>
    <dgm:cxn modelId="{C60975D8-8778-405D-8248-462447FF6B08}" type="presOf" srcId="{83AE801C-7E0C-4B9E-BEB6-DBA8DA395C15}" destId="{F884BE8D-BB84-41F7-B4AD-140C8D417364}" srcOrd="0" destOrd="1" presId="urn:microsoft.com/office/officeart/2005/8/layout/vList4"/>
    <dgm:cxn modelId="{29422983-F679-4419-AFF6-BD17CCE9F2B1}" type="presOf" srcId="{5787DC0E-DDE5-48CE-BB33-626C32A2217B}" destId="{DE913E94-FB44-440D-8A24-DB9D0DFDB986}" srcOrd="0" destOrd="0" presId="urn:microsoft.com/office/officeart/2005/8/layout/vList4"/>
    <dgm:cxn modelId="{17714EB1-9C6D-4842-AB84-25577C4C5EE0}" srcId="{16371005-BF88-4511-811E-4C07C13D0C2F}" destId="{94ABF7DC-E8FA-4368-ADD7-0BF7ABB625CB}" srcOrd="2" destOrd="0" parTransId="{B6C93EA0-D20C-4CBD-B187-47363E026E45}" sibTransId="{64C277E8-E7DB-45F0-AE18-821B6E1DE9A7}"/>
    <dgm:cxn modelId="{11017A15-FC67-4682-8D84-CB404E878BC0}" type="presOf" srcId="{83AE801C-7E0C-4B9E-BEB6-DBA8DA395C15}" destId="{0B1CE3EB-8908-46BE-85DB-535D66BFEF4A}" srcOrd="1" destOrd="1" presId="urn:microsoft.com/office/officeart/2005/8/layout/vList4"/>
    <dgm:cxn modelId="{3C300B2A-D100-4613-897A-636D1059159E}" type="presOf" srcId="{F9591B70-0DDB-4935-BA4A-93129619FEDF}" destId="{7F5427C7-A62E-4CB6-9A39-F7469AACDB7B}" srcOrd="0" destOrd="1" presId="urn:microsoft.com/office/officeart/2005/8/layout/vList4"/>
    <dgm:cxn modelId="{D73CF069-C82A-4A29-A4FC-EA06D0579915}" srcId="{0F61114D-8772-47B0-A97D-E138ACF2D7DA}" destId="{83AE801C-7E0C-4B9E-BEB6-DBA8DA395C15}" srcOrd="0" destOrd="0" parTransId="{F891CC5E-834C-4A12-ABF7-B56BA6EB100D}" sibTransId="{81323049-C263-4983-AEBB-FA728276528D}"/>
    <dgm:cxn modelId="{BDAD27F7-2230-4EC9-BFB8-A97064766F14}" type="presOf" srcId="{C3EDACF4-685D-4A73-A5C2-D0EF15A06B80}" destId="{DE913E94-FB44-440D-8A24-DB9D0DFDB986}" srcOrd="0" destOrd="1" presId="urn:microsoft.com/office/officeart/2005/8/layout/vList4"/>
    <dgm:cxn modelId="{B03B9CBE-D2CC-4CD3-93DF-3171EC443E22}" type="presOf" srcId="{0F61114D-8772-47B0-A97D-E138ACF2D7DA}" destId="{F884BE8D-BB84-41F7-B4AD-140C8D417364}" srcOrd="0" destOrd="0" presId="urn:microsoft.com/office/officeart/2005/8/layout/vList4"/>
    <dgm:cxn modelId="{2706A9C7-F5C3-4CC2-904E-825BA5D152AB}" type="presParOf" srcId="{B0178DA1-E6E2-42C4-B782-33915793919A}" destId="{0399FA77-EAAE-438F-A0E5-CAE922BDC49C}" srcOrd="0" destOrd="0" presId="urn:microsoft.com/office/officeart/2005/8/layout/vList4"/>
    <dgm:cxn modelId="{AA81D2F8-CACE-4DE7-83D0-CB45463E0E15}" type="presParOf" srcId="{0399FA77-EAAE-438F-A0E5-CAE922BDC49C}" destId="{DE913E94-FB44-440D-8A24-DB9D0DFDB986}" srcOrd="0" destOrd="0" presId="urn:microsoft.com/office/officeart/2005/8/layout/vList4"/>
    <dgm:cxn modelId="{C4473DAB-701B-41D2-9235-6DE16DE7FA25}" type="presParOf" srcId="{0399FA77-EAAE-438F-A0E5-CAE922BDC49C}" destId="{55ACC36E-C1F1-4B6C-A83D-7F0D5404EBED}" srcOrd="1" destOrd="0" presId="urn:microsoft.com/office/officeart/2005/8/layout/vList4"/>
    <dgm:cxn modelId="{36DE4AFE-08E2-46A4-9776-9CC532FC7466}" type="presParOf" srcId="{0399FA77-EAAE-438F-A0E5-CAE922BDC49C}" destId="{8FEEE508-3CB2-435A-A316-E419B882B115}" srcOrd="2" destOrd="0" presId="urn:microsoft.com/office/officeart/2005/8/layout/vList4"/>
    <dgm:cxn modelId="{5DEC70DC-0F61-44A7-A8C6-96FDA3B73093}" type="presParOf" srcId="{B0178DA1-E6E2-42C4-B782-33915793919A}" destId="{CAE1F1D1-0BF2-4B1D-9059-62A4C447C5A0}" srcOrd="1" destOrd="0" presId="urn:microsoft.com/office/officeart/2005/8/layout/vList4"/>
    <dgm:cxn modelId="{55043B8E-9A92-4C96-A35D-39B40B2115F8}" type="presParOf" srcId="{B0178DA1-E6E2-42C4-B782-33915793919A}" destId="{75BDF2CA-11B3-4907-A761-EE1509D9E4AF}" srcOrd="2" destOrd="0" presId="urn:microsoft.com/office/officeart/2005/8/layout/vList4"/>
    <dgm:cxn modelId="{8419C8DB-1BE0-46A2-9FFE-7D2C6BFCB220}" type="presParOf" srcId="{75BDF2CA-11B3-4907-A761-EE1509D9E4AF}" destId="{F884BE8D-BB84-41F7-B4AD-140C8D417364}" srcOrd="0" destOrd="0" presId="urn:microsoft.com/office/officeart/2005/8/layout/vList4"/>
    <dgm:cxn modelId="{0A4DC110-282D-4F5E-981A-124C72AEA538}" type="presParOf" srcId="{75BDF2CA-11B3-4907-A761-EE1509D9E4AF}" destId="{7C47D89D-E935-4A5E-8F36-F903522D6122}" srcOrd="1" destOrd="0" presId="urn:microsoft.com/office/officeart/2005/8/layout/vList4"/>
    <dgm:cxn modelId="{3FCDF102-C66D-4EAA-BE4A-69B3000F6733}" type="presParOf" srcId="{75BDF2CA-11B3-4907-A761-EE1509D9E4AF}" destId="{0B1CE3EB-8908-46BE-85DB-535D66BFEF4A}" srcOrd="2" destOrd="0" presId="urn:microsoft.com/office/officeart/2005/8/layout/vList4"/>
    <dgm:cxn modelId="{193EB610-2D7A-4A2A-88FF-92457D11B249}" type="presParOf" srcId="{B0178DA1-E6E2-42C4-B782-33915793919A}" destId="{453B0B44-6716-4B8D-9630-AB34E0D8C3F4}" srcOrd="3" destOrd="0" presId="urn:microsoft.com/office/officeart/2005/8/layout/vList4"/>
    <dgm:cxn modelId="{195AE051-8B79-497B-8246-4C539CDFB803}" type="presParOf" srcId="{B0178DA1-E6E2-42C4-B782-33915793919A}" destId="{17BCFB5F-F678-47CE-97EA-E0D82E7F34DD}" srcOrd="4" destOrd="0" presId="urn:microsoft.com/office/officeart/2005/8/layout/vList4"/>
    <dgm:cxn modelId="{80646856-BE24-4090-98DC-24A9EF6B4A3D}" type="presParOf" srcId="{17BCFB5F-F678-47CE-97EA-E0D82E7F34DD}" destId="{7F5427C7-A62E-4CB6-9A39-F7469AACDB7B}" srcOrd="0" destOrd="0" presId="urn:microsoft.com/office/officeart/2005/8/layout/vList4"/>
    <dgm:cxn modelId="{FD87FE59-202E-40F2-B8CD-FF70470CE717}" type="presParOf" srcId="{17BCFB5F-F678-47CE-97EA-E0D82E7F34DD}" destId="{BB2EB3CB-B54A-48FA-81E5-65680098CA6C}" srcOrd="1" destOrd="0" presId="urn:microsoft.com/office/officeart/2005/8/layout/vList4"/>
    <dgm:cxn modelId="{E9149FCD-A953-4F5F-9C96-1AC325DEF188}" type="presParOf" srcId="{17BCFB5F-F678-47CE-97EA-E0D82E7F34DD}" destId="{5CFF4A0D-4DFB-4434-8D6D-629ED942FCA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13E94-FB44-440D-8A24-DB9D0DFDB986}">
      <dsp:nvSpPr>
        <dsp:cNvPr id="0" name=""/>
        <dsp:cNvSpPr/>
      </dsp:nvSpPr>
      <dsp:spPr>
        <a:xfrm>
          <a:off x="0" y="49511"/>
          <a:ext cx="6336703" cy="1462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b="1" kern="1200" smtClean="0">
              <a:solidFill>
                <a:srgbClr val="264A8A"/>
              </a:solidFill>
            </a:rPr>
            <a:t>宣講基督耶穌。</a:t>
          </a:r>
          <a:endParaRPr lang="es-ES" sz="2600" b="1" kern="1200" dirty="0">
            <a:solidFill>
              <a:srgbClr val="264A8A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000" b="1" kern="1200" dirty="0" smtClean="0"/>
            <a:t>保羅時時刻刻都高舉基督的十字架，超越任何事物。</a:t>
          </a:r>
          <a:r>
            <a:rPr lang="en-US" sz="2000" b="1" kern="1200" dirty="0" smtClean="0"/>
            <a:t> </a:t>
          </a:r>
          <a:r>
            <a:rPr lang="zh-CN" altLang="en-US" sz="2000" b="1" kern="1200" dirty="0" smtClean="0"/>
            <a:t>（哥前 </a:t>
          </a:r>
          <a:r>
            <a:rPr lang="en-US" sz="2000" b="1" kern="1200" dirty="0" smtClean="0"/>
            <a:t>2:2).</a:t>
          </a:r>
          <a:endParaRPr lang="es-ES" sz="2000" b="1" kern="1200" dirty="0"/>
        </a:p>
      </dsp:txBody>
      <dsp:txXfrm>
        <a:off x="1413607" y="49511"/>
        <a:ext cx="4923096" cy="1462662"/>
      </dsp:txXfrm>
    </dsp:sp>
    <dsp:sp modelId="{55ACC36E-C1F1-4B6C-A83D-7F0D5404EBED}">
      <dsp:nvSpPr>
        <dsp:cNvPr id="0" name=""/>
        <dsp:cNvSpPr/>
      </dsp:nvSpPr>
      <dsp:spPr>
        <a:xfrm>
          <a:off x="146266" y="146266"/>
          <a:ext cx="1267340" cy="117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84BE8D-BB84-41F7-B4AD-140C8D417364}">
      <dsp:nvSpPr>
        <dsp:cNvPr id="0" name=""/>
        <dsp:cNvSpPr/>
      </dsp:nvSpPr>
      <dsp:spPr>
        <a:xfrm>
          <a:off x="0" y="1608928"/>
          <a:ext cx="6336703" cy="1462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317677"/>
                <a:satOff val="10648"/>
                <a:lumOff val="-13040"/>
                <a:alphaOff val="0"/>
                <a:tint val="50000"/>
                <a:satMod val="300000"/>
              </a:schemeClr>
            </a:gs>
            <a:gs pos="35000">
              <a:schemeClr val="accent2">
                <a:hueOff val="-6317677"/>
                <a:satOff val="10648"/>
                <a:lumOff val="-13040"/>
                <a:alphaOff val="0"/>
                <a:tint val="37000"/>
                <a:satMod val="300000"/>
              </a:schemeClr>
            </a:gs>
            <a:gs pos="100000">
              <a:schemeClr val="accent2">
                <a:hueOff val="-6317677"/>
                <a:satOff val="10648"/>
                <a:lumOff val="-13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smtClean="0">
              <a:solidFill>
                <a:srgbClr val="1A6113"/>
              </a:solidFill>
            </a:rPr>
            <a:t>設立教會。</a:t>
          </a:r>
          <a:endParaRPr lang="es-ES" sz="2800" b="1" kern="1200" dirty="0">
            <a:solidFill>
              <a:srgbClr val="1A6113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b="1" kern="1200" dirty="0" smtClean="0"/>
            <a:t>他所去過的每一個城市都有他所設立的教會。（提多書</a:t>
          </a:r>
          <a:r>
            <a:rPr lang="en-US" sz="2200" b="1" kern="1200" dirty="0" smtClean="0"/>
            <a:t>  </a:t>
          </a:r>
          <a:r>
            <a:rPr lang="en-US" sz="2200" b="1" kern="1200" dirty="0" smtClean="0"/>
            <a:t>1:5).</a:t>
          </a:r>
          <a:endParaRPr lang="es-ES" sz="2200" b="1" kern="1200" dirty="0"/>
        </a:p>
      </dsp:txBody>
      <dsp:txXfrm>
        <a:off x="1413607" y="1608928"/>
        <a:ext cx="4923096" cy="1462662"/>
      </dsp:txXfrm>
    </dsp:sp>
    <dsp:sp modelId="{7C47D89D-E935-4A5E-8F36-F903522D6122}">
      <dsp:nvSpPr>
        <dsp:cNvPr id="0" name=""/>
        <dsp:cNvSpPr/>
      </dsp:nvSpPr>
      <dsp:spPr>
        <a:xfrm>
          <a:off x="146266" y="1755194"/>
          <a:ext cx="1267340" cy="11701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5427C7-A62E-4CB6-9A39-F7469AACDB7B}">
      <dsp:nvSpPr>
        <dsp:cNvPr id="0" name=""/>
        <dsp:cNvSpPr/>
      </dsp:nvSpPr>
      <dsp:spPr>
        <a:xfrm>
          <a:off x="0" y="3217857"/>
          <a:ext cx="6336703" cy="1462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2635355"/>
                <a:satOff val="21297"/>
                <a:lumOff val="-26079"/>
                <a:alphaOff val="0"/>
                <a:tint val="50000"/>
                <a:satMod val="300000"/>
              </a:schemeClr>
            </a:gs>
            <a:gs pos="35000">
              <a:schemeClr val="accent2">
                <a:hueOff val="-12635355"/>
                <a:satOff val="21297"/>
                <a:lumOff val="-26079"/>
                <a:alphaOff val="0"/>
                <a:tint val="37000"/>
                <a:satMod val="300000"/>
              </a:schemeClr>
            </a:gs>
            <a:gs pos="100000">
              <a:schemeClr val="accent2">
                <a:hueOff val="-12635355"/>
                <a:satOff val="21297"/>
                <a:lumOff val="-260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smtClean="0">
              <a:solidFill>
                <a:srgbClr val="7B1E0F"/>
              </a:solidFill>
            </a:rPr>
            <a:t>餵養教會。</a:t>
          </a:r>
          <a:endParaRPr lang="es-ES" sz="2800" b="1" kern="1200" dirty="0">
            <a:solidFill>
              <a:srgbClr val="7B1E0F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200" b="1" kern="1200" dirty="0" smtClean="0"/>
            <a:t>他以書信餵養教會，並且糾正他們的錯誤。（哥前</a:t>
          </a:r>
          <a:r>
            <a:rPr lang="en-US" sz="2200" b="1" kern="1200" dirty="0" smtClean="0"/>
            <a:t> </a:t>
          </a:r>
          <a:r>
            <a:rPr lang="en-US" sz="2200" b="1" kern="1200" dirty="0" smtClean="0"/>
            <a:t>14:37).</a:t>
          </a:r>
          <a:endParaRPr lang="es-ES" sz="2200" b="1" kern="1200" dirty="0"/>
        </a:p>
      </dsp:txBody>
      <dsp:txXfrm>
        <a:off x="1413607" y="3217857"/>
        <a:ext cx="4923096" cy="1462662"/>
      </dsp:txXfrm>
    </dsp:sp>
    <dsp:sp modelId="{BB2EB3CB-B54A-48FA-81E5-65680098CA6C}">
      <dsp:nvSpPr>
        <dsp:cNvPr id="0" name=""/>
        <dsp:cNvSpPr/>
      </dsp:nvSpPr>
      <dsp:spPr>
        <a:xfrm>
          <a:off x="146266" y="3364123"/>
          <a:ext cx="1267340" cy="117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38675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2227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21793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941337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5624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1812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67857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09183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4747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6954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8651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0678-9955-41D1-BC66-28B599E1319C}" type="datetimeFigureOut">
              <a:rPr lang="es-ES" smtClean="0"/>
              <a:t>11/09/2015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0BD13-211C-4F1D-92FF-6DCDA02307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43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7ED4-2A5E-415F-8A8E-D71A83EF4F7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11/09/2015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DF36E-A839-42C6-AE47-19F8C99C6EE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2" y="10965"/>
            <a:ext cx="668499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rgbClr val="FFF6F4"/>
              </a:contourClr>
            </a:sp3d>
          </a:bodyPr>
          <a:lstStyle/>
          <a:p>
            <a:pPr algn="ctr"/>
            <a:r>
              <a:rPr lang="zh-CN" altLang="en-US" sz="4400" b="1" spc="300" dirty="0" smtClean="0">
                <a:ln w="1143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78000"/>
                    </a:schemeClr>
                  </a:glow>
                </a:effectLst>
              </a:rPr>
              <a:t>保羅的背景與蒙召</a:t>
            </a:r>
            <a:endParaRPr lang="es-ES" sz="4400" b="1" spc="300" dirty="0">
              <a:ln w="1143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78000"/>
                  </a:schemeClr>
                </a:glo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03648" y="646892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effectLst>
                  <a:glow rad="127000">
                    <a:schemeClr val="bg1">
                      <a:alpha val="65000"/>
                    </a:schemeClr>
                  </a:glow>
                </a:effectLst>
              </a:rPr>
              <a:t>二零一五年九月十二日，第十一課</a:t>
            </a:r>
            <a:endParaRPr lang="es-ES" b="1" dirty="0">
              <a:effectLst>
                <a:glow rad="127000">
                  <a:schemeClr val="bg1">
                    <a:alpha val="6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096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95736" y="4005064"/>
            <a:ext cx="6840760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buSzPct val="120000"/>
              <a:buFont typeface="Wingdings" pitchFamily="2" charset="2"/>
              <a:buChar char=""/>
              <a:defRPr/>
            </a:pPr>
            <a:r>
              <a:rPr lang="zh-CN" altLang="en-US" sz="2400" b="1" i="1" kern="0" dirty="0" smtClean="0">
                <a:solidFill>
                  <a:sysClr val="windowText" lastClr="000000"/>
                </a:solidFill>
              </a:rPr>
              <a:t>背景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zh-CN" altLang="en-US" sz="2400" b="1" u="sng" kern="0" dirty="0" smtClean="0">
                <a:solidFill>
                  <a:schemeClr val="accent1">
                    <a:lumMod val="50000"/>
                  </a:schemeClr>
                </a:solidFill>
              </a:rPr>
              <a:t>生平</a:t>
            </a:r>
            <a:r>
              <a:rPr lang="zh-CN" altLang="en-US" sz="2400" b="1" u="sng" kern="0" dirty="0">
                <a:solidFill>
                  <a:schemeClr val="accent1">
                    <a:lumMod val="50000"/>
                  </a:schemeClr>
                </a:solidFill>
              </a:rPr>
              <a:t>。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</a:rPr>
              <a:t>保羅是誰</a:t>
            </a:r>
            <a:r>
              <a:rPr lang="es-ES" sz="2400" b="1" kern="0" dirty="0" smtClean="0">
                <a:solidFill>
                  <a:sysClr val="windowText" lastClr="000000"/>
                </a:solidFill>
              </a:rPr>
              <a:t> </a:t>
            </a:r>
            <a:r>
              <a:rPr lang="es-ES" sz="2400" b="1" kern="0" dirty="0" smtClean="0">
                <a:solidFill>
                  <a:sysClr val="windowText" lastClr="000000"/>
                </a:solidFill>
              </a:rPr>
              <a:t>?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zh-CN" altLang="en-US" sz="2400" b="1" u="sng" kern="0" dirty="0">
                <a:solidFill>
                  <a:schemeClr val="accent2">
                    <a:lumMod val="50000"/>
                  </a:schemeClr>
                </a:solidFill>
              </a:rPr>
              <a:t>性</a:t>
            </a:r>
            <a:r>
              <a:rPr lang="zh-CN" altLang="en-US" sz="2400" b="1" u="sng" kern="0" dirty="0" smtClean="0">
                <a:solidFill>
                  <a:schemeClr val="accent2">
                    <a:lumMod val="50000"/>
                  </a:schemeClr>
                </a:solidFill>
              </a:rPr>
              <a:t>格</a:t>
            </a:r>
            <a:r>
              <a:rPr lang="zh-CN" altLang="en-US" sz="2400" b="1" u="sng" kern="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CN" altLang="en-US" sz="2400" b="1" kern="0" dirty="0" smtClean="0">
                <a:solidFill>
                  <a:schemeClr val="tx1"/>
                </a:solidFill>
              </a:rPr>
              <a:t>保羅是個什麼樣的人？</a:t>
            </a:r>
            <a:r>
              <a:rPr kumimoji="0" lang="es-E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lvl="0" indent="-342900">
              <a:buSzPct val="120000"/>
              <a:buFont typeface="Wingdings" pitchFamily="2" charset="2"/>
              <a:buChar char=""/>
              <a:defRPr/>
            </a:pPr>
            <a:r>
              <a:rPr lang="zh-CN" altLang="en-US" sz="2400" b="1" i="1" kern="0" dirty="0" smtClean="0">
                <a:solidFill>
                  <a:sysClr val="windowText" lastClr="000000"/>
                </a:solidFill>
              </a:rPr>
              <a:t>呼召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zh-CN" altLang="en-US" sz="2400" b="1" u="sng" kern="0" dirty="0" smtClean="0">
                <a:solidFill>
                  <a:schemeClr val="accent3">
                    <a:lumMod val="50000"/>
                  </a:schemeClr>
                </a:solidFill>
              </a:rPr>
              <a:t>目標。</a:t>
            </a:r>
            <a:r>
              <a:rPr lang="zh-CN" altLang="en-US" sz="2400" b="1" kern="0" dirty="0" smtClean="0">
                <a:solidFill>
                  <a:schemeClr val="tx1"/>
                </a:solidFill>
              </a:rPr>
              <a:t>他被呼召為要成就什麼樣的目標？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zh-CN" altLang="en-US" sz="2400" b="1" u="sng" kern="0" dirty="0" smtClean="0">
                <a:solidFill>
                  <a:schemeClr val="accent6">
                    <a:lumMod val="50000"/>
                  </a:schemeClr>
                </a:solidFill>
              </a:rPr>
              <a:t>使命</a:t>
            </a:r>
            <a:r>
              <a:rPr lang="zh-CN" altLang="en-US" sz="2400" b="1" u="sng" kern="0" dirty="0" smtClean="0">
                <a:solidFill>
                  <a:schemeClr val="accent6">
                    <a:lumMod val="50000"/>
                  </a:schemeClr>
                </a:solidFill>
              </a:rPr>
              <a:t>。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</a:rPr>
              <a:t>他被呼召的結果如何？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zh-CN" altLang="en-US" sz="2400" b="1" u="sng" kern="0" dirty="0" smtClean="0">
                <a:solidFill>
                  <a:schemeClr val="accent4">
                    <a:lumMod val="50000"/>
                  </a:schemeClr>
                </a:solidFill>
              </a:rPr>
              <a:t>多樣化。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</a:rPr>
              <a:t>他如何完成他的使命？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03848" y="365755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</a:rPr>
              <a:t>這個星期我們將要研究保羅生平中的幾個部分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</a:rPr>
              <a:t>: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5709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6641" y="-27384"/>
            <a:ext cx="9150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保羅是誰？</a:t>
            </a:r>
            <a:endParaRPr lang="es-E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6366" y="548680"/>
            <a:ext cx="8838122" cy="646331"/>
          </a:xfrm>
          <a:prstGeom prst="rect">
            <a:avLst/>
          </a:prstGeom>
          <a:gradFill>
            <a:gsLst>
              <a:gs pos="0">
                <a:srgbClr val="0DC0FF"/>
              </a:gs>
              <a:gs pos="35000">
                <a:srgbClr val="6DD9FF"/>
              </a:gs>
              <a:gs pos="100000">
                <a:srgbClr val="C5F0FF"/>
              </a:gs>
            </a:gsLst>
          </a:gra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“</a:t>
            </a:r>
            <a:r>
              <a:rPr lang="zh-CN" altLang="en-US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保羅說，我原是猶太人，生在基利家的大數，長在這城裡，在迦瑪列門下，按著我們祖宗嚴緊的律法受教，熱心事奉神，象你們眾人今日一樣。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”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s-ES" sz="11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(</a:t>
            </a:r>
            <a:r>
              <a:rPr lang="zh-CN" altLang="en-US" sz="11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使徒行傳</a:t>
            </a:r>
            <a:r>
              <a:rPr lang="es-ES" sz="11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s-ES" sz="11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22:3)</a:t>
            </a:r>
            <a:endParaRPr lang="es-ES" sz="11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6419" y="1580659"/>
            <a:ext cx="2099397" cy="1446484"/>
          </a:xfrm>
          <a:prstGeom prst="round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7 Forma libre"/>
          <p:cNvSpPr/>
          <p:nvPr/>
        </p:nvSpPr>
        <p:spPr>
          <a:xfrm>
            <a:off x="-36511" y="3027143"/>
            <a:ext cx="2422356" cy="778876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/>
              <a:t>他在基利家的大數誕生。是位羅馬公民。</a:t>
            </a:r>
            <a:r>
              <a:rPr lang="en-US" b="1" dirty="0" smtClean="0"/>
              <a:t> (</a:t>
            </a:r>
            <a:r>
              <a:rPr lang="zh-CN" altLang="en-US" b="1" dirty="0" smtClean="0"/>
              <a:t>使徒行傳</a:t>
            </a:r>
            <a:r>
              <a:rPr lang="en-US" b="1" dirty="0" smtClean="0"/>
              <a:t> </a:t>
            </a:r>
            <a:r>
              <a:rPr lang="en-US" b="1" dirty="0"/>
              <a:t>22:3, 28).</a:t>
            </a:r>
            <a:endParaRPr lang="es-ES" sz="1800" b="1" kern="12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2385844" y="1622476"/>
            <a:ext cx="2099397" cy="1446484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9 Forma libre"/>
          <p:cNvSpPr/>
          <p:nvPr/>
        </p:nvSpPr>
        <p:spPr>
          <a:xfrm>
            <a:off x="2385844" y="3027143"/>
            <a:ext cx="2099397" cy="778876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/>
              <a:t>他屬於便雅</a:t>
            </a:r>
            <a:r>
              <a:rPr lang="zh-HK" altLang="en-US" b="1" dirty="0" smtClean="0"/>
              <a:t>憫</a:t>
            </a:r>
            <a:r>
              <a:rPr lang="zh-CN" altLang="en-US" b="1" dirty="0" smtClean="0"/>
              <a:t>支派。</a:t>
            </a:r>
            <a:r>
              <a:rPr lang="en-US" b="1" dirty="0" smtClean="0"/>
              <a:t> (</a:t>
            </a:r>
            <a:r>
              <a:rPr lang="zh-CN" altLang="en-US" b="1" dirty="0" smtClean="0"/>
              <a:t>腓立比書</a:t>
            </a:r>
            <a:r>
              <a:rPr lang="en-US" b="1" dirty="0" smtClean="0"/>
              <a:t> </a:t>
            </a:r>
            <a:r>
              <a:rPr lang="en-US" b="1" dirty="0"/>
              <a:t>3:5).</a:t>
            </a:r>
            <a:endParaRPr lang="es-ES" sz="1800" b="1" kern="1200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4695269" y="1580659"/>
            <a:ext cx="2099397" cy="1446484"/>
          </a:xfrm>
          <a:prstGeom prst="roundRect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11 Forma libre"/>
          <p:cNvSpPr/>
          <p:nvPr/>
        </p:nvSpPr>
        <p:spPr>
          <a:xfrm>
            <a:off x="4695269" y="3027143"/>
            <a:ext cx="2099397" cy="778876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/>
              <a:t>他像他的父親一樣，是個法利賽人。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zh-CN" altLang="en-US" b="1" dirty="0" smtClean="0"/>
              <a:t>使徒行傳</a:t>
            </a:r>
            <a:r>
              <a:rPr lang="en-US" b="1" dirty="0" smtClean="0"/>
              <a:t> </a:t>
            </a:r>
            <a:r>
              <a:rPr lang="en-US" b="1" dirty="0"/>
              <a:t>23:6).</a:t>
            </a:r>
            <a:endParaRPr lang="es-ES" sz="1800" b="1" kern="12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004695" y="1580659"/>
            <a:ext cx="2099397" cy="1446484"/>
          </a:xfrm>
          <a:prstGeom prst="round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13 Forma libre"/>
          <p:cNvSpPr/>
          <p:nvPr/>
        </p:nvSpPr>
        <p:spPr>
          <a:xfrm>
            <a:off x="6865091" y="3027142"/>
            <a:ext cx="2239001" cy="977921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/>
              <a:t>他在耶路撒冷長大。是迦瑪列的門徒。</a:t>
            </a:r>
            <a:r>
              <a:rPr lang="en-US" b="1" dirty="0" smtClean="0"/>
              <a:t> </a:t>
            </a:r>
            <a:endParaRPr lang="en-US" b="1" dirty="0" smtClean="0"/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(</a:t>
            </a:r>
            <a:r>
              <a:rPr lang="zh-CN" altLang="en-US" b="1" dirty="0" smtClean="0"/>
              <a:t>使徒行傳</a:t>
            </a:r>
            <a:r>
              <a:rPr lang="en-US" b="1" dirty="0" smtClean="0"/>
              <a:t> </a:t>
            </a:r>
            <a:r>
              <a:rPr lang="en-US" b="1" dirty="0"/>
              <a:t>22:3).</a:t>
            </a:r>
            <a:endParaRPr lang="es-ES" sz="1800" b="1" kern="1200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966018" y="4221088"/>
            <a:ext cx="2099397" cy="1446484"/>
          </a:xfrm>
          <a:prstGeom prst="roundRect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15 Forma libre"/>
          <p:cNvSpPr/>
          <p:nvPr/>
        </p:nvSpPr>
        <p:spPr>
          <a:xfrm>
            <a:off x="251520" y="5667572"/>
            <a:ext cx="3456384" cy="1190427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700" b="1" dirty="0" smtClean="0"/>
              <a:t>他是猶太公會的成員之一，因此他是已婚之人。然而，當他撰寫他的書信之時，卻是單身的。</a:t>
            </a:r>
            <a:endParaRPr lang="en-US" altLang="zh-CN" sz="1700" b="1" dirty="0" smtClean="0"/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700" b="1" dirty="0" smtClean="0"/>
              <a:t>（</a:t>
            </a:r>
            <a:r>
              <a:rPr lang="zh-CN" altLang="en-US" sz="1200" b="1" dirty="0" smtClean="0"/>
              <a:t>使</a:t>
            </a:r>
            <a:r>
              <a:rPr lang="zh-CN" altLang="en-US" sz="1200" b="1" dirty="0"/>
              <a:t>徒行</a:t>
            </a:r>
            <a:r>
              <a:rPr lang="zh-CN" altLang="en-US" sz="1200" b="1" dirty="0" smtClean="0"/>
              <a:t>述，原文版</a:t>
            </a:r>
            <a:r>
              <a:rPr lang="en-US" sz="1200" b="1" dirty="0" smtClean="0"/>
              <a:t> </a:t>
            </a:r>
            <a:r>
              <a:rPr lang="zh-CN" altLang="en-US" sz="1200" b="1" dirty="0" smtClean="0"/>
              <a:t>第</a:t>
            </a:r>
            <a:r>
              <a:rPr lang="en-US" sz="1200" b="1" dirty="0" smtClean="0"/>
              <a:t>92</a:t>
            </a:r>
            <a:r>
              <a:rPr lang="zh-CN" altLang="en-US" sz="1200" b="1" dirty="0" smtClean="0"/>
              <a:t>面</a:t>
            </a:r>
            <a:r>
              <a:rPr lang="en-US" sz="1200" b="1" dirty="0" smtClean="0"/>
              <a:t>; </a:t>
            </a:r>
            <a:r>
              <a:rPr lang="zh-CN" altLang="en-US" sz="1200" b="1" dirty="0" smtClean="0"/>
              <a:t>哥林多前書 </a:t>
            </a:r>
            <a:r>
              <a:rPr lang="en-US" sz="1200" b="1" dirty="0" smtClean="0"/>
              <a:t>7:8</a:t>
            </a:r>
            <a:r>
              <a:rPr lang="en-US" sz="1200" b="1" dirty="0" smtClean="0"/>
              <a:t>)</a:t>
            </a:r>
            <a:endParaRPr lang="es-ES" sz="1200" b="1" kern="12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110031" y="4221088"/>
            <a:ext cx="2099397" cy="1446484"/>
          </a:xfrm>
          <a:prstGeom prst="round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17 Forma libre"/>
          <p:cNvSpPr/>
          <p:nvPr/>
        </p:nvSpPr>
        <p:spPr>
          <a:xfrm>
            <a:off x="3923928" y="5667573"/>
            <a:ext cx="2471603" cy="778876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/>
              <a:t> </a:t>
            </a:r>
            <a:r>
              <a:rPr lang="zh-CN" altLang="en-US" b="1" dirty="0" smtClean="0"/>
              <a:t>他有最少一位姐妹和一個外甥住在耶路撒冷。</a:t>
            </a:r>
            <a:r>
              <a:rPr lang="en-US" b="1" dirty="0" smtClean="0"/>
              <a:t> (</a:t>
            </a:r>
            <a:r>
              <a:rPr lang="zh-CN" altLang="en-US" b="1" dirty="0" smtClean="0"/>
              <a:t>使徒行傳</a:t>
            </a:r>
            <a:r>
              <a:rPr lang="en-US" b="1" dirty="0" smtClean="0"/>
              <a:t> </a:t>
            </a:r>
            <a:r>
              <a:rPr lang="en-US" b="1" dirty="0"/>
              <a:t>23:16).</a:t>
            </a:r>
            <a:endParaRPr lang="es-ES" sz="1800" b="1" kern="1200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6762662" y="4221088"/>
            <a:ext cx="2099397" cy="1446484"/>
          </a:xfrm>
          <a:prstGeom prst="roundRect">
            <a:avLst/>
          </a:prstGeom>
          <a:blipFill dpi="0"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19 Forma libre"/>
          <p:cNvSpPr/>
          <p:nvPr/>
        </p:nvSpPr>
        <p:spPr>
          <a:xfrm>
            <a:off x="6762662" y="5667573"/>
            <a:ext cx="2099397" cy="778876"/>
          </a:xfrm>
          <a:custGeom>
            <a:avLst/>
            <a:gdLst>
              <a:gd name="connsiteX0" fmla="*/ 0 w 2099397"/>
              <a:gd name="connsiteY0" fmla="*/ 0 h 778876"/>
              <a:gd name="connsiteX1" fmla="*/ 2099397 w 2099397"/>
              <a:gd name="connsiteY1" fmla="*/ 0 h 778876"/>
              <a:gd name="connsiteX2" fmla="*/ 2099397 w 2099397"/>
              <a:gd name="connsiteY2" fmla="*/ 778876 h 778876"/>
              <a:gd name="connsiteX3" fmla="*/ 0 w 2099397"/>
              <a:gd name="connsiteY3" fmla="*/ 778876 h 778876"/>
              <a:gd name="connsiteX4" fmla="*/ 0 w 2099397"/>
              <a:gd name="connsiteY4" fmla="*/ 0 h 7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397" h="778876">
                <a:moveTo>
                  <a:pt x="0" y="0"/>
                </a:moveTo>
                <a:lnTo>
                  <a:pt x="2099397" y="0"/>
                </a:lnTo>
                <a:lnTo>
                  <a:pt x="2099397" y="778876"/>
                </a:lnTo>
                <a:lnTo>
                  <a:pt x="0" y="7788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/>
              <a:t>他是個製作帳篷維生的人。</a:t>
            </a:r>
            <a:endParaRPr lang="en-US" altLang="zh-CN" b="1" dirty="0" smtClean="0"/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 smtClean="0"/>
              <a:t>（使徒行傳</a:t>
            </a:r>
            <a:r>
              <a:rPr lang="en-US" b="1" dirty="0" smtClean="0"/>
              <a:t>18:3</a:t>
            </a:r>
            <a:r>
              <a:rPr lang="en-US" b="1" dirty="0"/>
              <a:t>).</a:t>
            </a:r>
            <a:endParaRPr lang="es-ES" sz="1800" b="1" kern="1200" dirty="0"/>
          </a:p>
        </p:txBody>
      </p:sp>
    </p:spTree>
    <p:extLst>
      <p:ext uri="{BB962C8B-B14F-4D97-AF65-F5344CB8AC3E}">
        <p14:creationId xmlns:p14="http://schemas.microsoft.com/office/powerpoint/2010/main" val="178099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-27384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ood" dir="tl"/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600" b="1" kern="0" dirty="0" smtClean="0"/>
              <a:t>保羅是個什麼樣的</a:t>
            </a:r>
            <a:r>
              <a:rPr lang="zh-CN" altLang="en-US" sz="3600" b="1" kern="0" dirty="0"/>
              <a:t>人？ </a:t>
            </a:r>
            <a:endParaRPr lang="es-ES" sz="2800" b="1" spc="50" dirty="0">
              <a:ln w="11430"/>
              <a:gradFill>
                <a:gsLst>
                  <a:gs pos="2500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7264" y="764704"/>
            <a:ext cx="883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52D01"/>
                </a:solidFill>
                <a:latin typeface="Comic Sans MS" pitchFamily="66" charset="0"/>
              </a:rPr>
              <a:t>“</a:t>
            </a:r>
            <a:r>
              <a:rPr lang="zh-CN" altLang="en-US" b="1" dirty="0" smtClean="0">
                <a:solidFill>
                  <a:srgbClr val="752D01"/>
                </a:solidFill>
                <a:latin typeface="Comic Sans MS" pitchFamily="66" charset="0"/>
              </a:rPr>
              <a:t>我原是使徒中最小的，不配稱為使徒，因為我從前逼迫神的教會。</a:t>
            </a:r>
            <a:r>
              <a:rPr lang="en-US" altLang="zh-CN" b="1" dirty="0" smtClean="0">
                <a:solidFill>
                  <a:srgbClr val="752D01"/>
                </a:solidFill>
                <a:latin typeface="Comic Sans MS" pitchFamily="66" charset="0"/>
              </a:rPr>
              <a:t> </a:t>
            </a:r>
            <a:r>
              <a:rPr lang="zh-CN" altLang="en-US" b="1" dirty="0" smtClean="0">
                <a:solidFill>
                  <a:srgbClr val="752D01"/>
                </a:solidFill>
                <a:latin typeface="Comic Sans MS" pitchFamily="66" charset="0"/>
              </a:rPr>
              <a:t>然而我今日成了何等人，是蒙神的恩才成的。並且他所賜我的恩，不是徒然的。我比眾使徒格外勞苦。這原不是我，乃是神的恩與我同在</a:t>
            </a:r>
            <a:r>
              <a:rPr lang="en-US" altLang="zh-CN" b="1" dirty="0" smtClean="0">
                <a:solidFill>
                  <a:srgbClr val="752D01"/>
                </a:solidFill>
                <a:latin typeface="Comic Sans MS" pitchFamily="66" charset="0"/>
              </a:rPr>
              <a:t>…</a:t>
            </a:r>
            <a:r>
              <a:rPr lang="en-US" b="1" dirty="0" smtClean="0">
                <a:solidFill>
                  <a:srgbClr val="752D01"/>
                </a:solidFill>
                <a:latin typeface="Comic Sans MS" pitchFamily="66" charset="0"/>
              </a:rPr>
              <a:t>”</a:t>
            </a:r>
            <a:r>
              <a:rPr lang="es-ES" b="1" dirty="0" smtClean="0">
                <a:solidFill>
                  <a:srgbClr val="752D01"/>
                </a:solidFill>
                <a:latin typeface="Comic Sans MS" pitchFamily="66" charset="0"/>
              </a:rPr>
              <a:t> </a:t>
            </a:r>
            <a:r>
              <a:rPr lang="es-ES" sz="1100" b="1" dirty="0" smtClean="0">
                <a:solidFill>
                  <a:srgbClr val="752D01"/>
                </a:solidFill>
                <a:latin typeface="Comic Sans MS" pitchFamily="66" charset="0"/>
              </a:rPr>
              <a:t>(</a:t>
            </a:r>
            <a:r>
              <a:rPr lang="zh-CN" altLang="en-US" sz="1100" b="1" dirty="0">
                <a:solidFill>
                  <a:srgbClr val="752D01"/>
                </a:solidFill>
                <a:latin typeface="Comic Sans MS" pitchFamily="66" charset="0"/>
              </a:rPr>
              <a:t>林前</a:t>
            </a:r>
            <a:r>
              <a:rPr lang="es-ES" sz="1100" b="1" dirty="0" smtClean="0">
                <a:solidFill>
                  <a:srgbClr val="752D01"/>
                </a:solidFill>
                <a:latin typeface="Comic Sans MS" pitchFamily="66" charset="0"/>
              </a:rPr>
              <a:t>15:9-10</a:t>
            </a:r>
            <a:r>
              <a:rPr lang="es-ES" sz="1100" b="1" dirty="0">
                <a:solidFill>
                  <a:srgbClr val="752D01"/>
                </a:solidFill>
                <a:latin typeface="Comic Sans MS" pitchFamily="66" charset="0"/>
              </a:rPr>
              <a:t>)</a:t>
            </a:r>
            <a:endParaRPr lang="es-ES" b="1" dirty="0">
              <a:solidFill>
                <a:srgbClr val="752D01"/>
              </a:solidFill>
              <a:latin typeface="Comic Sans MS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2338" y="1732152"/>
            <a:ext cx="58918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 smtClean="0"/>
              <a:t>保羅是個堅毅，有主見，性情熱烈的人。</a:t>
            </a:r>
            <a:endParaRPr lang="en-US" altLang="zh-CN" sz="2000" b="1" dirty="0" smtClean="0"/>
          </a:p>
          <a:p>
            <a:pPr>
              <a:spcBef>
                <a:spcPts val="600"/>
              </a:spcBef>
            </a:pPr>
            <a:r>
              <a:rPr lang="zh-CN" altLang="en-US" sz="2000" b="1" dirty="0" smtClean="0"/>
              <a:t>在他悔改之前：</a:t>
            </a:r>
            <a:endParaRPr lang="es-ES" sz="2000" b="1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323528" y="2517864"/>
            <a:ext cx="57258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40000"/>
              <a:buBlip>
                <a:blip r:embed="rId4"/>
              </a:buBlip>
            </a:pPr>
            <a:r>
              <a:rPr lang="zh-CN" altLang="en-US" sz="2000" b="1" dirty="0" smtClean="0"/>
              <a:t>他支持眾人殺害司提反。</a:t>
            </a:r>
            <a:r>
              <a:rPr lang="en-US" sz="2000" b="1" dirty="0" smtClean="0"/>
              <a:t> (</a:t>
            </a:r>
            <a:r>
              <a:rPr lang="zh-CN" altLang="en-US" sz="2000" b="1" dirty="0" smtClean="0"/>
              <a:t>使徒行傳</a:t>
            </a:r>
            <a:r>
              <a:rPr lang="en-US" sz="2000" b="1" dirty="0" smtClean="0"/>
              <a:t> </a:t>
            </a:r>
            <a:r>
              <a:rPr lang="en-US" sz="2000" b="1" dirty="0"/>
              <a:t>7:58).</a:t>
            </a:r>
            <a:endParaRPr lang="es-ES" sz="2000" b="1" dirty="0" smtClean="0"/>
          </a:p>
          <a:p>
            <a:pPr marL="342900" indent="-342900">
              <a:buSzPct val="140000"/>
              <a:buBlip>
                <a:blip r:embed="rId4"/>
              </a:buBlip>
            </a:pPr>
            <a:r>
              <a:rPr lang="zh-CN" altLang="en-US" sz="2000" b="1" dirty="0" smtClean="0"/>
              <a:t>他逼迫教會 </a:t>
            </a:r>
            <a:r>
              <a:rPr lang="en-US" sz="2000" b="1" dirty="0" smtClean="0"/>
              <a:t>(</a:t>
            </a:r>
            <a:r>
              <a:rPr lang="zh-CN" altLang="en-US" sz="2000" b="1" dirty="0" smtClean="0"/>
              <a:t>使徒行傳 </a:t>
            </a:r>
            <a:r>
              <a:rPr lang="en-US" sz="2000" b="1" dirty="0" smtClean="0"/>
              <a:t>8:3</a:t>
            </a:r>
            <a:r>
              <a:rPr lang="en-US" sz="2000" b="1" dirty="0" smtClean="0"/>
              <a:t>)</a:t>
            </a:r>
            <a:r>
              <a:rPr lang="zh-CN" altLang="en-US" sz="2000" b="1" dirty="0" smtClean="0"/>
              <a:t>。</a:t>
            </a:r>
            <a:endParaRPr lang="es-ES" sz="2000" b="1" dirty="0" smtClean="0"/>
          </a:p>
          <a:p>
            <a:pPr marL="342900" indent="-342900">
              <a:buSzPct val="140000"/>
              <a:buBlip>
                <a:blip r:embed="rId4"/>
              </a:buBlip>
            </a:pPr>
            <a:r>
              <a:rPr lang="zh-CN" altLang="en-US" sz="2000" b="1" dirty="0" smtClean="0"/>
              <a:t>他威脅要殺害使徒們（使徒行傳</a:t>
            </a:r>
            <a:r>
              <a:rPr lang="en-US" sz="2000" b="1" dirty="0" smtClean="0"/>
              <a:t> </a:t>
            </a:r>
            <a:r>
              <a:rPr lang="en-US" sz="2000" b="1" dirty="0"/>
              <a:t>9:1</a:t>
            </a:r>
            <a:r>
              <a:rPr lang="en-US" sz="2000" b="1" dirty="0" smtClean="0"/>
              <a:t>)</a:t>
            </a:r>
            <a:r>
              <a:rPr lang="zh-CN" altLang="en-US" sz="2000" b="1" dirty="0" smtClean="0"/>
              <a:t>。</a:t>
            </a:r>
            <a:endParaRPr lang="es-ES" sz="2000" b="1" dirty="0" smtClean="0"/>
          </a:p>
          <a:p>
            <a:pPr marL="342900" indent="-342900">
              <a:buSzPct val="140000"/>
              <a:buBlip>
                <a:blip r:embed="rId4"/>
              </a:buBlip>
            </a:pPr>
            <a:r>
              <a:rPr lang="zh-CN" altLang="en-US" sz="2000" b="1" dirty="0" smtClean="0"/>
              <a:t>他在大馬色組織了一次圍剿基督徒的行動。</a:t>
            </a:r>
            <a:r>
              <a:rPr lang="en-US" sz="2000" b="1" dirty="0" smtClean="0"/>
              <a:t>(</a:t>
            </a:r>
            <a:r>
              <a:rPr lang="zh-CN" altLang="en-US" sz="2000" b="1" dirty="0" smtClean="0"/>
              <a:t>使徒行傳</a:t>
            </a:r>
            <a:r>
              <a:rPr lang="en-US" sz="2000" b="1" dirty="0" smtClean="0"/>
              <a:t> </a:t>
            </a:r>
            <a:r>
              <a:rPr lang="en-US" sz="2000" b="1" dirty="0"/>
              <a:t>9:2).</a:t>
            </a:r>
            <a:endParaRPr lang="es-ES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428920" y="4149080"/>
            <a:ext cx="297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在他悔改之後，他顯示了以下的特質：</a:t>
            </a:r>
            <a:endParaRPr lang="es-ES" sz="2000" b="1" dirty="0"/>
          </a:p>
        </p:txBody>
      </p:sp>
      <p:pic>
        <p:nvPicPr>
          <p:cNvPr id="1026" name="Picture 2" descr="\\EUNICE\FondosTematicos\Pablo\Saulo\0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9190" y="4797152"/>
            <a:ext cx="2755298" cy="1984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EUNICE\FondosTematicos\Esteban\$(KGrHqVHJCEE-l(KW2hhBPsPsYgJh!~~60_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9190" y="1440170"/>
            <a:ext cx="2755298" cy="326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EUNICE\FondosTematicos\Pablo\Filipos\File019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199079"/>
            <a:ext cx="2068472" cy="2614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699792" y="5110152"/>
            <a:ext cx="3240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752D01"/>
              </a:buClr>
              <a:buSzPct val="120000"/>
              <a:buFont typeface="Wingdings" pitchFamily="2" charset="2"/>
              <a:buChar char=""/>
            </a:pPr>
            <a:r>
              <a:rPr lang="zh-CN" altLang="en-US" sz="2000" b="1" dirty="0" smtClean="0">
                <a:solidFill>
                  <a:prstClr val="black"/>
                </a:solidFill>
              </a:rPr>
              <a:t>正直</a:t>
            </a:r>
            <a:r>
              <a:rPr lang="es-ES" sz="2000" b="1" dirty="0" smtClean="0">
                <a:solidFill>
                  <a:prstClr val="black"/>
                </a:solidFill>
              </a:rPr>
              <a:t> (</a:t>
            </a:r>
            <a:r>
              <a:rPr lang="zh-CN" altLang="en-US" sz="2000" b="1" dirty="0">
                <a:solidFill>
                  <a:prstClr val="black"/>
                </a:solidFill>
              </a:rPr>
              <a:t>腓</a:t>
            </a:r>
            <a:r>
              <a:rPr lang="es-ES" sz="2000" b="1" dirty="0" smtClean="0">
                <a:solidFill>
                  <a:prstClr val="black"/>
                </a:solidFill>
              </a:rPr>
              <a:t>3:6</a:t>
            </a:r>
            <a:r>
              <a:rPr lang="es-ES" sz="2000" b="1" dirty="0">
                <a:solidFill>
                  <a:prstClr val="black"/>
                </a:solidFill>
              </a:rPr>
              <a:t>).</a:t>
            </a:r>
            <a:endParaRPr lang="es-ES" sz="2000" b="1" dirty="0" smtClean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752D01"/>
              </a:buClr>
              <a:buSzPct val="120000"/>
              <a:buFont typeface="Wingdings" pitchFamily="2" charset="2"/>
              <a:buChar char=""/>
            </a:pPr>
            <a:r>
              <a:rPr lang="zh-CN" altLang="en-US" sz="2000" b="1" dirty="0" smtClean="0">
                <a:solidFill>
                  <a:prstClr val="black"/>
                </a:solidFill>
              </a:rPr>
              <a:t>勤勞</a:t>
            </a:r>
            <a:r>
              <a:rPr lang="es-ES" sz="2000" b="1" dirty="0" smtClean="0">
                <a:solidFill>
                  <a:prstClr val="black"/>
                </a:solidFill>
              </a:rPr>
              <a:t>(</a:t>
            </a:r>
            <a:r>
              <a:rPr lang="zh-CN" altLang="en-US" sz="2000" b="1" dirty="0" smtClean="0">
                <a:solidFill>
                  <a:prstClr val="black"/>
                </a:solidFill>
              </a:rPr>
              <a:t>帖後</a:t>
            </a:r>
            <a:r>
              <a:rPr lang="es-ES" sz="2000" b="1" dirty="0" smtClean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3:7-8).</a:t>
            </a:r>
            <a:endParaRPr lang="es-ES" sz="2000" b="1" dirty="0" smtClean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752D01"/>
              </a:buClr>
              <a:buSzPct val="120000"/>
              <a:buFont typeface="Wingdings" pitchFamily="2" charset="2"/>
              <a:buChar char=""/>
            </a:pPr>
            <a:r>
              <a:rPr lang="zh-CN" altLang="en-US" sz="2000" b="1" dirty="0" smtClean="0">
                <a:solidFill>
                  <a:prstClr val="black"/>
                </a:solidFill>
              </a:rPr>
              <a:t>痛悔</a:t>
            </a:r>
            <a:r>
              <a:rPr lang="es-ES" sz="2000" b="1" dirty="0" smtClean="0">
                <a:solidFill>
                  <a:prstClr val="black"/>
                </a:solidFill>
              </a:rPr>
              <a:t> (</a:t>
            </a:r>
            <a:r>
              <a:rPr lang="zh-CN" altLang="en-US" sz="2000" b="1" dirty="0" smtClean="0">
                <a:solidFill>
                  <a:prstClr val="black"/>
                </a:solidFill>
              </a:rPr>
              <a:t>提前</a:t>
            </a:r>
            <a:r>
              <a:rPr lang="es-ES" sz="2000" b="1" dirty="0" smtClean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1:16).</a:t>
            </a:r>
            <a:endParaRPr lang="es-ES" sz="2000" b="1" dirty="0" smtClean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752D01"/>
              </a:buClr>
              <a:buSzPct val="120000"/>
              <a:buFont typeface="Wingdings" pitchFamily="2" charset="2"/>
              <a:buChar char=""/>
            </a:pPr>
            <a:r>
              <a:rPr lang="zh-CN" altLang="en-US" sz="2000" b="1" dirty="0" smtClean="0">
                <a:solidFill>
                  <a:prstClr val="black"/>
                </a:solidFill>
              </a:rPr>
              <a:t>堅毅</a:t>
            </a:r>
            <a:r>
              <a:rPr lang="es-ES" sz="2000" b="1" dirty="0" smtClean="0">
                <a:solidFill>
                  <a:prstClr val="black"/>
                </a:solidFill>
              </a:rPr>
              <a:t>(</a:t>
            </a:r>
            <a:r>
              <a:rPr lang="zh-CN" altLang="en-US" sz="2000" b="1" dirty="0" smtClean="0">
                <a:solidFill>
                  <a:prstClr val="black"/>
                </a:solidFill>
              </a:rPr>
              <a:t>哥後</a:t>
            </a:r>
            <a:r>
              <a:rPr lang="es-ES" sz="2000" b="1" dirty="0" smtClean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11:23-33).</a:t>
            </a:r>
            <a:endParaRPr lang="es-ES" sz="2000" b="1" dirty="0" smtClean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752D01"/>
              </a:buClr>
              <a:buSzPct val="120000"/>
              <a:buFont typeface="Wingdings" pitchFamily="2" charset="2"/>
              <a:buChar char=""/>
            </a:pPr>
            <a:r>
              <a:rPr lang="zh-CN" altLang="en-US" sz="2000" b="1" dirty="0" smtClean="0">
                <a:solidFill>
                  <a:prstClr val="black"/>
                </a:solidFill>
              </a:rPr>
              <a:t>謙卑</a:t>
            </a:r>
            <a:r>
              <a:rPr lang="es-ES" sz="2000" b="1" dirty="0" smtClean="0">
                <a:solidFill>
                  <a:prstClr val="black"/>
                </a:solidFill>
              </a:rPr>
              <a:t>(</a:t>
            </a:r>
            <a:r>
              <a:rPr lang="zh-CN" altLang="en-US" sz="2000" b="1" dirty="0" smtClean="0">
                <a:solidFill>
                  <a:prstClr val="black"/>
                </a:solidFill>
              </a:rPr>
              <a:t>哥前</a:t>
            </a:r>
            <a:r>
              <a:rPr lang="es-ES" sz="2000" b="1" dirty="0" smtClean="0">
                <a:solidFill>
                  <a:prstClr val="black"/>
                </a:solidFill>
              </a:rPr>
              <a:t>15:9</a:t>
            </a:r>
            <a:r>
              <a:rPr lang="es-ES" sz="2000" b="1" dirty="0">
                <a:solidFill>
                  <a:prstClr val="black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46818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6" grpId="0" uiExpand="1" build="p"/>
      <p:bldP spid="8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182688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“</a:t>
            </a:r>
            <a:r>
              <a:rPr lang="zh-CN" altLang="en-US" sz="2400" b="1" dirty="0" smtClean="0">
                <a:latin typeface="Comic Sans MS" pitchFamily="66" charset="0"/>
              </a:rPr>
              <a:t>他們是希伯來人嗎？我也是。他們是以色列人嗎？我也是。他們是亞伯拉罕的後裔嗎？我也是。</a:t>
            </a:r>
            <a:r>
              <a:rPr lang="en-US" altLang="zh-CN" sz="2400" b="1" dirty="0" smtClean="0">
                <a:latin typeface="Comic Sans MS" pitchFamily="66" charset="0"/>
              </a:rPr>
              <a:t> </a:t>
            </a:r>
            <a:r>
              <a:rPr lang="zh-CN" altLang="en-US" sz="2400" b="1" dirty="0" smtClean="0">
                <a:latin typeface="Comic Sans MS" pitchFamily="66" charset="0"/>
              </a:rPr>
              <a:t>他們是基督的僕人嗎？（我說句狂話）我更是。我比他們多受勞苦，多下監牢，受鞭打是過重的，冒死是屢次有的。被猶太人鞭打五次，每次四十，減去一下。被棍打了三次，被石頭打了一次，遇著船壞三次，一晝一夜在深海裡。又屢次行遠路，遭江河的危險，盜賊的危險，同族的危險，外邦人的危險，城裡的危險，曠野的危險，海中的危險，假弟兄的危險。受勞碌，受困苦，多次不得睡，又饑又渴，多次不得食。受寒冷，赤身露體。除了這外面的事，還有為眾教會掛心的事，天天壓在我身上。有誰軟弱，我不軟弱呢？有誰跌倒，我不焦急呢？我若必須自誇，就誇那關乎我軟弱的事便了。那永遠可稱頌之主耶穌的父神，知道我不說謊。</a:t>
            </a:r>
            <a:r>
              <a:rPr lang="zh-CN" altLang="en-US" sz="2400" b="1" dirty="0" smtClean="0">
                <a:latin typeface="Comic Sans MS" pitchFamily="66" charset="0"/>
              </a:rPr>
              <a:t>” </a:t>
            </a:r>
            <a:endParaRPr lang="es-ES" sz="2400" b="1" dirty="0">
              <a:latin typeface="Comic Sans MS" pitchFamily="66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228184" y="6069188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(</a:t>
            </a:r>
            <a:r>
              <a:rPr lang="zh-CN" altLang="en-US" b="1" dirty="0" smtClean="0"/>
              <a:t>哥林多後書 </a:t>
            </a:r>
            <a:r>
              <a:rPr lang="es-ES" b="1" dirty="0" smtClean="0"/>
              <a:t>11:22-31</a:t>
            </a:r>
            <a:r>
              <a:rPr lang="es-ES" b="1" dirty="0"/>
              <a:t>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1560" y="4462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猶太人在哥林多教會面前譭謗保羅，因此他必須為自己辯護。他當時是這樣描述自己的：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98856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17580" y="46365"/>
            <a:ext cx="6364243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lvl="1" algn="ctr"/>
            <a:r>
              <a:rPr lang="zh-CN" altLang="en-US" sz="3200" kern="0" dirty="0" smtClean="0">
                <a:solidFill>
                  <a:schemeClr val="bg2">
                    <a:lumMod val="75000"/>
                  </a:schemeClr>
                </a:solidFill>
              </a:rPr>
              <a:t>他被呼召為要成就什麼樣的目標？</a:t>
            </a:r>
            <a:endParaRPr lang="es-ES" sz="3200" kern="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s-ES" sz="2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836712"/>
            <a:ext cx="87129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“</a:t>
            </a:r>
            <a:r>
              <a:rPr lang="zh-CN" altLang="en-US" sz="20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你起來站著，我特意向你顯現，要派你作執事作見證，將你所看見的事，和我將要指示你的事，證明出來。我也要救你脫離百姓和外邦人的手。</a:t>
            </a:r>
            <a:r>
              <a:rPr lang="en-US" altLang="zh-CN" sz="20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zh-CN" altLang="en-US" sz="20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我差你到他們那裡去，要叫他們的眼睛得開，從黑暗中歸向光明，從撒但權下歸向神。又因信我，得蒙赦罪，和一切成聖的人同得基業</a:t>
            </a:r>
            <a:r>
              <a:rPr lang="zh-CN" altLang="en-US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。</a:t>
            </a:r>
            <a:r>
              <a:rPr lang="en-US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”</a:t>
            </a:r>
            <a:r>
              <a:rPr lang="es-ES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 </a:t>
            </a:r>
          </a:p>
          <a:p>
            <a:endParaRPr lang="es-ES" sz="1100" b="1" dirty="0">
              <a:solidFill>
                <a:srgbClr val="B6DF89"/>
              </a:solidFill>
              <a:effectLst>
                <a:glow rad="127000">
                  <a:schemeClr val="tx1">
                    <a:alpha val="66000"/>
                  </a:schemeClr>
                </a:glow>
              </a:effectLst>
              <a:latin typeface="Comic Sans MS" pitchFamily="66" charset="0"/>
            </a:endParaRPr>
          </a:p>
          <a:p>
            <a:r>
              <a:rPr lang="es-ES" sz="11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(</a:t>
            </a:r>
            <a:r>
              <a:rPr lang="zh-CN" altLang="en-US" sz="11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使徒行傳</a:t>
            </a:r>
            <a:r>
              <a:rPr lang="es-ES" sz="11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ES" sz="1100" b="1" dirty="0" smtClean="0">
                <a:solidFill>
                  <a:srgbClr val="B6DF89"/>
                </a:solidFill>
                <a:effectLst>
                  <a:glow rad="127000">
                    <a:schemeClr val="tx1">
                      <a:alpha val="66000"/>
                    </a:schemeClr>
                  </a:glow>
                </a:effectLst>
                <a:latin typeface="Comic Sans MS" pitchFamily="66" charset="0"/>
              </a:rPr>
              <a:t>26:16-18)</a:t>
            </a:r>
            <a:endParaRPr lang="es-ES" sz="1100" b="1" dirty="0">
              <a:solidFill>
                <a:srgbClr val="B6DF89"/>
              </a:solidFill>
              <a:effectLst>
                <a:glow rad="127000">
                  <a:schemeClr val="tx1">
                    <a:alpha val="66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496" y="2925232"/>
            <a:ext cx="576432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glow rad="127000">
                    <a:srgbClr val="3C5B19"/>
                  </a:glow>
                </a:effectLst>
              </a:rPr>
              <a:t>耶穌看保羅為新的摩西。摩西把希伯來人從外邦人中拯救出來，使他們行上帝的旨意。而保羅則往外邦人那裡去，使他們也能行上帝的旨意。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rgbClr val="3C5B19"/>
                  </a:glow>
                </a:effectLst>
              </a:rPr>
              <a:t>. </a:t>
            </a:r>
            <a:r>
              <a:rPr lang="zh-CN" altLang="en-US" sz="2000" b="1" dirty="0" smtClean="0">
                <a:solidFill>
                  <a:schemeClr val="bg1"/>
                </a:solidFill>
                <a:effectLst>
                  <a:glow rad="127000">
                    <a:srgbClr val="3C5B19"/>
                  </a:glow>
                </a:effectLst>
              </a:rPr>
              <a:t>（羅馬書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rgbClr val="3C5B19"/>
                  </a:glo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C5B19"/>
                  </a:glow>
                </a:effectLst>
              </a:rPr>
              <a:t>15:19).</a:t>
            </a:r>
            <a:endParaRPr lang="es-ES" sz="2000" b="1" dirty="0" smtClean="0">
              <a:solidFill>
                <a:schemeClr val="bg1"/>
              </a:solidFill>
              <a:effectLst>
                <a:glow rad="127000">
                  <a:srgbClr val="3C5B19"/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glow rad="127000">
                    <a:srgbClr val="3C5B19"/>
                  </a:glow>
                </a:effectLst>
              </a:rPr>
              <a:t>耶穌呼召他，為要使每一個人都能聽見他的資訊。保羅為了完成他的使命，必須要：</a:t>
            </a:r>
            <a:endParaRPr lang="es-ES" sz="2000" b="1" dirty="0" smtClean="0">
              <a:solidFill>
                <a:schemeClr val="bg1"/>
              </a:solidFill>
              <a:effectLst>
                <a:glow rad="127000">
                  <a:srgbClr val="3C5B19"/>
                </a:glo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3894" y="5013176"/>
            <a:ext cx="4756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glow rad="127000">
                    <a:srgbClr val="3C5B19"/>
                  </a:glow>
                </a:effectLst>
              </a:rPr>
              <a:t>打開他們的眼睛。</a:t>
            </a:r>
            <a:endParaRPr lang="es-ES" sz="2000" b="1" dirty="0" smtClean="0">
              <a:solidFill>
                <a:schemeClr val="bg2"/>
              </a:solidFill>
              <a:effectLst>
                <a:glow rad="127000">
                  <a:srgbClr val="3C5B19"/>
                </a:glow>
              </a:effectLst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zh-CN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27000">
                    <a:srgbClr val="3C5B19"/>
                  </a:glow>
                </a:effectLst>
              </a:rPr>
              <a:t>把</a:t>
            </a:r>
            <a:r>
              <a:rPr lang="zh-CN" altLang="en-US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27000">
                    <a:srgbClr val="3C5B19"/>
                  </a:glow>
                </a:effectLst>
              </a:rPr>
              <a:t>他們引到光那裡去。</a:t>
            </a:r>
            <a:endParaRPr lang="es-ES" sz="2000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glow rad="127000">
                  <a:srgbClr val="3C5B19"/>
                </a:glow>
              </a:effectLst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zh-CN" alt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3C5B19"/>
                  </a:glow>
                </a:effectLst>
              </a:rPr>
              <a:t>釋放他們脫離撒旦的權勢。</a:t>
            </a:r>
            <a:endParaRPr lang="es-ES" sz="2000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3C5B19"/>
                </a:glow>
              </a:effectLst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zh-CN" altLang="en-US" sz="2000" b="1" dirty="0" smtClean="0">
                <a:solidFill>
                  <a:srgbClr val="F6B676"/>
                </a:solidFill>
                <a:effectLst>
                  <a:glow rad="127000">
                    <a:srgbClr val="3C5B19"/>
                  </a:glow>
                </a:effectLst>
              </a:rPr>
              <a:t>告訴他們如何得到寬恕。</a:t>
            </a:r>
            <a:endParaRPr lang="en-US" altLang="zh-CN" sz="2000" b="1" dirty="0" smtClean="0">
              <a:solidFill>
                <a:srgbClr val="F6B676"/>
              </a:solidFill>
              <a:effectLst>
                <a:glow rad="127000">
                  <a:srgbClr val="3C5B19"/>
                </a:glow>
              </a:effectLst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zh-CN" altLang="en-US" sz="2000" b="1" dirty="0" smtClean="0">
                <a:solidFill>
                  <a:srgbClr val="F6B676"/>
                </a:solidFill>
                <a:effectLst>
                  <a:glow rad="127000">
                    <a:srgbClr val="3C5B19"/>
                  </a:glow>
                </a:effectLst>
              </a:rPr>
              <a:t>幫助他們得到永恆的基業。</a:t>
            </a:r>
            <a:endParaRPr lang="es-ES" sz="2000" b="1" dirty="0">
              <a:solidFill>
                <a:srgbClr val="E5B1DA"/>
              </a:solidFill>
              <a:effectLst>
                <a:glow rad="127000">
                  <a:srgbClr val="3C5B19"/>
                </a:glo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0152" y="2565222"/>
            <a:ext cx="3084797" cy="41336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13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81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他被呼召的結果如何？</a:t>
            </a:r>
            <a:endParaRPr lang="es-E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5496" y="72236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6B676"/>
                </a:solidFill>
                <a:latin typeface="Comic Sans MS" pitchFamily="66" charset="0"/>
              </a:rPr>
              <a:t>“</a:t>
            </a:r>
            <a:r>
              <a:rPr lang="zh-CN" altLang="en-US" b="1" dirty="0" smtClean="0">
                <a:solidFill>
                  <a:srgbClr val="F6B676"/>
                </a:solidFill>
                <a:latin typeface="Comic Sans MS" pitchFamily="66" charset="0"/>
              </a:rPr>
              <a:t>因為我曾定了主意，在你們中間不知道別的，只知道耶穌基督，並他釘十字架</a:t>
            </a:r>
            <a:r>
              <a:rPr lang="en-US" b="1" dirty="0" smtClean="0">
                <a:solidFill>
                  <a:srgbClr val="F6B676"/>
                </a:solidFill>
                <a:latin typeface="Comic Sans MS" pitchFamily="66" charset="0"/>
              </a:rPr>
              <a:t>”</a:t>
            </a:r>
            <a:r>
              <a:rPr lang="es-ES" b="1" dirty="0" smtClean="0">
                <a:solidFill>
                  <a:srgbClr val="F6B676"/>
                </a:solidFill>
                <a:latin typeface="Comic Sans MS" pitchFamily="66" charset="0"/>
              </a:rPr>
              <a:t> </a:t>
            </a:r>
            <a:r>
              <a:rPr lang="es-ES" sz="1100" b="1" dirty="0" smtClean="0">
                <a:solidFill>
                  <a:srgbClr val="F6B676"/>
                </a:solidFill>
                <a:latin typeface="Comic Sans MS" pitchFamily="66" charset="0"/>
              </a:rPr>
              <a:t>(</a:t>
            </a:r>
            <a:r>
              <a:rPr lang="zh-CN" altLang="en-US" sz="1100" b="1" dirty="0">
                <a:solidFill>
                  <a:srgbClr val="F6B676"/>
                </a:solidFill>
                <a:latin typeface="Comic Sans MS" pitchFamily="66" charset="0"/>
              </a:rPr>
              <a:t>哥前</a:t>
            </a:r>
            <a:r>
              <a:rPr lang="es-ES" sz="1100" b="1" dirty="0" smtClean="0">
                <a:solidFill>
                  <a:srgbClr val="F6B676"/>
                </a:solidFill>
                <a:latin typeface="Comic Sans MS" pitchFamily="66" charset="0"/>
              </a:rPr>
              <a:t> 2:2)</a:t>
            </a:r>
            <a:endParaRPr lang="es-ES" sz="1100" b="1" dirty="0">
              <a:solidFill>
                <a:srgbClr val="F6B676"/>
              </a:solidFill>
              <a:latin typeface="Comic Sans MS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51672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</a:rPr>
              <a:t>保羅的使命包括了三個方面：</a:t>
            </a:r>
            <a:endParaRPr lang="es-E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721096791"/>
              </p:ext>
            </p:extLst>
          </p:nvPr>
        </p:nvGraphicFramePr>
        <p:xfrm>
          <a:off x="179512" y="2060848"/>
          <a:ext cx="63367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6166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ACC36E-C1F1-4B6C-A83D-7F0D5404E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55ACC36E-C1F1-4B6C-A83D-7F0D5404EB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55ACC36E-C1F1-4B6C-A83D-7F0D5404E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>
                                            <p:graphicEl>
                                              <a:dgm id="{55ACC36E-C1F1-4B6C-A83D-7F0D5404E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ACC36E-C1F1-4B6C-A83D-7F0D5404E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913E94-FB44-440D-8A24-DB9D0DFDB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DE913E94-FB44-440D-8A24-DB9D0DFDB9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DE913E94-FB44-440D-8A24-DB9D0DFDB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>
                                            <p:graphicEl>
                                              <a:dgm id="{DE913E94-FB44-440D-8A24-DB9D0DFDB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913E94-FB44-440D-8A24-DB9D0DFDB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47D89D-E935-4A5E-8F36-F903522D6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7C47D89D-E935-4A5E-8F36-F903522D6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7C47D89D-E935-4A5E-8F36-F903522D6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6">
                                            <p:graphicEl>
                                              <a:dgm id="{7C47D89D-E935-4A5E-8F36-F903522D6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47D89D-E935-4A5E-8F36-F903522D6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84BE8D-BB84-41F7-B4AD-140C8D417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graphicEl>
                                              <a:dgm id="{F884BE8D-BB84-41F7-B4AD-140C8D417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F884BE8D-BB84-41F7-B4AD-140C8D417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">
                                            <p:graphicEl>
                                              <a:dgm id="{F884BE8D-BB84-41F7-B4AD-140C8D417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84BE8D-BB84-41F7-B4AD-140C8D417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2EB3CB-B54A-48FA-81E5-65680098C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BB2EB3CB-B54A-48FA-81E5-65680098C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BB2EB3CB-B54A-48FA-81E5-65680098C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6">
                                            <p:graphicEl>
                                              <a:dgm id="{BB2EB3CB-B54A-48FA-81E5-65680098C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2EB3CB-B54A-48FA-81E5-65680098C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5427C7-A62E-4CB6-9A39-F7469AACD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7F5427C7-A62E-4CB6-9A39-F7469AACD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7F5427C7-A62E-4CB6-9A39-F7469AACD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6">
                                            <p:graphicEl>
                                              <a:dgm id="{7F5427C7-A62E-4CB6-9A39-F7469AACD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5427C7-A62E-4CB6-9A39-F7469AACD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-2738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ln w="18000">
                  <a:solidFill>
                    <a:srgbClr val="8EB2F2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他如何完成他的使命？</a:t>
            </a:r>
            <a:endParaRPr lang="es-ES" sz="2800" b="1" dirty="0">
              <a:ln w="18000">
                <a:solidFill>
                  <a:srgbClr val="8EB2F2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7504" y="692696"/>
            <a:ext cx="859992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“</a:t>
            </a:r>
            <a:r>
              <a:rPr lang="zh-CN" altLang="en-US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向猶太人，我就作猶太人，為要得猶太人。向律法以下的人，我雖不在律法以下，還是作律法以下的人，為要得律法以下的人</a:t>
            </a:r>
            <a:r>
              <a:rPr lang="zh-CN" alt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。</a:t>
            </a:r>
            <a:r>
              <a:rPr lang="zh-CN" altLang="en-US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向沒有律法的人，我就作沒有律法的人，為要得沒有律法的人。其實我在神面前，不是沒有律法，在基督面前，正在律法之下。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”</a:t>
            </a:r>
            <a:r>
              <a:rPr lang="es-E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s-ES" sz="11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(</a:t>
            </a:r>
            <a:r>
              <a:rPr lang="zh-CN" alt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哥前</a:t>
            </a:r>
            <a:r>
              <a:rPr lang="es-ES" sz="11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omic Sans MS" pitchFamily="66" charset="0"/>
              </a:rPr>
              <a:t> 9:20-21)</a:t>
            </a:r>
            <a:endParaRPr lang="es-ES" sz="11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25448" y="2492896"/>
            <a:ext cx="57606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很明顯的，保羅的使命是跨文化性質的。他必須向猶太人，也向外邦人傳講福音。因此，當他向人分享真理時，就會把自己融入到他周圍的文化背景之中。</a:t>
            </a:r>
            <a:endParaRPr lang="en-US" altLang="zh-CN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他</a:t>
            </a: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必須說服猶太人接受外邦人不照著猶太人的傳統文化生活，而仍然能夠加入教會。他甚至指責彼得為了文化因素，使教會的合一受到威脅。（加拉太書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2:11-16).</a:t>
            </a:r>
            <a:endParaRPr lang="es-ES" sz="2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保羅是個法利賽人；他對聖經和傳統都很精通熟悉。他能分辨出那些是必須的，那些是次要的事物；他也能把永恆的真理從週邊的文化宗教元素中分別出來。</a:t>
            </a:r>
            <a:endPara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3074" name="Picture 2" descr="G:\Dibujos\Pablo\Atenas\prcas397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267" y="2229694"/>
            <a:ext cx="1393365" cy="19086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ibujos\Pablo\AgripaYBerenice\A00626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229" y="2229694"/>
            <a:ext cx="1476259" cy="19086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Dibujos\Pablo\Berea\prcas14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267" y="4221088"/>
            <a:ext cx="1393365" cy="17988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ibujos\Pablo\IconioListra\Pablo4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229" y="4221088"/>
            <a:ext cx="1458110" cy="18066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EUNICE\FondosTematicos\Pablo\Paolo e Barnaba - disputa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029" y="5661248"/>
            <a:ext cx="2438400" cy="1116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5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03648" y="188640"/>
            <a:ext cx="757905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ooper Black" pitchFamily="18" charset="0"/>
              </a:rPr>
              <a:t>“</a:t>
            </a:r>
            <a:r>
              <a:rPr lang="zh-CN" altLang="en-US" sz="2800" b="1" dirty="0" smtClean="0"/>
              <a:t>他毅然決然地轉離了財富、朋友、社會上的名望、公眾的崇敬和他切心熱愛的親屬。他寧願將自己的名望和命運，與他原來視為下賤的人物和世上的廢渣聯在一起；並且他寧願為基督的緣故而丟棄萬事。</a:t>
            </a:r>
          </a:p>
          <a:p>
            <a:r>
              <a:rPr lang="zh-CN" altLang="en-US" sz="2800" b="1" dirty="0" smtClean="0"/>
              <a:t>　　他</a:t>
            </a:r>
            <a:r>
              <a:rPr lang="zh-CN" altLang="en-US" sz="2800" b="1" smtClean="0"/>
              <a:t>的勞碌</a:t>
            </a:r>
            <a:r>
              <a:rPr lang="zh-CN" altLang="en-US" sz="2800" b="1" dirty="0" smtClean="0"/>
              <a:t>過於任何一個使徒，他所受的鞭打不計其數；他被棍打，被石頭打，遇著船壞，屢次冒著死亡的危險；他也屢次遭受海陸的危險，城裡和礦野的危險，盜賊與同族的危險。他在多病、痛苦、困乏、失眠、挨冷、赤身露體的情形下履行他的任務。</a:t>
            </a:r>
            <a:r>
              <a:rPr lang="en-US" altLang="zh-CN" sz="2800" b="1" dirty="0" smtClean="0"/>
              <a:t>……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　保羅是一個活生生的先例，顯明了每一位真實的基督徒應當如何處世為人。他乃為求取上帝的榮耀而活。</a:t>
            </a:r>
            <a:r>
              <a:rPr lang="en-US" altLang="zh-CN" sz="2800" b="1" dirty="0" smtClean="0"/>
              <a:t>……“</a:t>
            </a:r>
            <a:r>
              <a:rPr lang="zh-CN" altLang="en-US" sz="2800" b="1" dirty="0" smtClean="0"/>
              <a:t>因我活著就是基督。</a:t>
            </a:r>
            <a:r>
              <a:rPr lang="zh-CN" altLang="en-US" sz="2400" dirty="0" smtClean="0"/>
              <a:t>”</a:t>
            </a:r>
            <a:endParaRPr lang="en-US" altLang="zh-CN" sz="2400" dirty="0" smtClean="0"/>
          </a:p>
          <a:p>
            <a:r>
              <a:rPr lang="zh-CN" altLang="en-US" sz="2400" dirty="0" smtClean="0"/>
              <a:t>（</a:t>
            </a:r>
            <a:r>
              <a:rPr lang="zh-CN" altLang="en-US" sz="2400" b="1" dirty="0"/>
              <a:t>腓</a:t>
            </a:r>
            <a:r>
              <a:rPr lang="en-US" altLang="zh-CN" sz="2400" dirty="0"/>
              <a:t>1:21</a:t>
            </a:r>
            <a:r>
              <a:rPr lang="zh-CN" altLang="en-US" sz="2400" dirty="0" smtClean="0"/>
              <a:t>）</a:t>
            </a:r>
            <a:r>
              <a:rPr lang="en-US" sz="2200" dirty="0" smtClean="0">
                <a:latin typeface="Cooper Black" pitchFamily="18" charset="0"/>
              </a:rPr>
              <a:t>”</a:t>
            </a:r>
            <a:endParaRPr lang="es-ES" sz="2200" dirty="0">
              <a:latin typeface="Cooper Black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174448" y="6361582"/>
            <a:ext cx="3332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/>
              <a:t>懷愛倫（崇高的恩召，十二月二十三</a:t>
            </a:r>
            <a:r>
              <a:rPr lang="en-US" sz="1400" b="1" dirty="0" smtClean="0"/>
              <a:t> </a:t>
            </a:r>
            <a:r>
              <a:rPr lang="zh-CN" altLang="en-US" sz="1400" b="1" dirty="0" smtClean="0"/>
              <a:t>日</a:t>
            </a:r>
            <a:r>
              <a:rPr lang="en-US" altLang="zh-CN" sz="1400" b="1" dirty="0" smtClean="0"/>
              <a:t>)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719028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1395</Words>
  <Application>Microsoft Office PowerPoint</Application>
  <PresentationFormat>如螢幕大小 (4:3)</PresentationFormat>
  <Paragraphs>70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</vt:i4>
      </vt:variant>
    </vt:vector>
  </HeadingPairs>
  <TitlesOfParts>
    <vt:vector size="18" baseType="lpstr">
      <vt:lpstr>Arial</vt:lpstr>
      <vt:lpstr>新細明體</vt:lpstr>
      <vt:lpstr>Calibri</vt:lpstr>
      <vt:lpstr>Wingdings</vt:lpstr>
      <vt:lpstr>宋体</vt:lpstr>
      <vt:lpstr>Comic Sans MS</vt:lpstr>
      <vt:lpstr>Cooper Black</vt:lpstr>
      <vt:lpstr>Tema de Office</vt:lpstr>
      <vt:lpstr>1_Tema de Office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TMC</cp:lastModifiedBy>
  <cp:revision>98</cp:revision>
  <dcterms:created xsi:type="dcterms:W3CDTF">2015-08-29T13:29:41Z</dcterms:created>
  <dcterms:modified xsi:type="dcterms:W3CDTF">2015-09-11T01:25:25Z</dcterms:modified>
</cp:coreProperties>
</file>